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xls" ContentType="application/vnd.ms-excel"/>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1"/>
  </p:sldMasterIdLst>
  <p:notesMasterIdLst>
    <p:notesMasterId r:id="rId82"/>
  </p:notesMasterIdLst>
  <p:handoutMasterIdLst>
    <p:handoutMasterId r:id="rId83"/>
  </p:handoutMasterIdLst>
  <p:sldIdLst>
    <p:sldId id="439" r:id="rId2"/>
    <p:sldId id="1169" r:id="rId3"/>
    <p:sldId id="1462" r:id="rId4"/>
    <p:sldId id="1461" r:id="rId5"/>
    <p:sldId id="1464" r:id="rId6"/>
    <p:sldId id="1165" r:id="rId7"/>
    <p:sldId id="1166" r:id="rId8"/>
    <p:sldId id="1301" r:id="rId9"/>
    <p:sldId id="1325" r:id="rId10"/>
    <p:sldId id="1447" r:id="rId11"/>
    <p:sldId id="1415" r:id="rId12"/>
    <p:sldId id="1416" r:id="rId13"/>
    <p:sldId id="1176" r:id="rId14"/>
    <p:sldId id="1452" r:id="rId15"/>
    <p:sldId id="1170" r:id="rId16"/>
    <p:sldId id="1442" r:id="rId17"/>
    <p:sldId id="1443" r:id="rId18"/>
    <p:sldId id="1444" r:id="rId19"/>
    <p:sldId id="1445" r:id="rId20"/>
    <p:sldId id="1446" r:id="rId21"/>
    <p:sldId id="1171" r:id="rId22"/>
    <p:sldId id="1190" r:id="rId23"/>
    <p:sldId id="1172" r:id="rId24"/>
    <p:sldId id="1173" r:id="rId25"/>
    <p:sldId id="1265" r:id="rId26"/>
    <p:sldId id="1191" r:id="rId27"/>
    <p:sldId id="1262" r:id="rId28"/>
    <p:sldId id="1453" r:id="rId29"/>
    <p:sldId id="1454" r:id="rId30"/>
    <p:sldId id="1455" r:id="rId31"/>
    <p:sldId id="1456" r:id="rId32"/>
    <p:sldId id="1192" r:id="rId33"/>
    <p:sldId id="1193" r:id="rId34"/>
    <p:sldId id="1194" r:id="rId35"/>
    <p:sldId id="1174" r:id="rId36"/>
    <p:sldId id="1175" r:id="rId37"/>
    <p:sldId id="1200" r:id="rId38"/>
    <p:sldId id="1178" r:id="rId39"/>
    <p:sldId id="1196" r:id="rId40"/>
    <p:sldId id="1197" r:id="rId41"/>
    <p:sldId id="1198" r:id="rId42"/>
    <p:sldId id="1199" r:id="rId43"/>
    <p:sldId id="1206" r:id="rId44"/>
    <p:sldId id="1207" r:id="rId45"/>
    <p:sldId id="1208" r:id="rId46"/>
    <p:sldId id="1209" r:id="rId47"/>
    <p:sldId id="1210" r:id="rId48"/>
    <p:sldId id="1211" r:id="rId49"/>
    <p:sldId id="1234" r:id="rId50"/>
    <p:sldId id="1212" r:id="rId51"/>
    <p:sldId id="1213" r:id="rId52"/>
    <p:sldId id="1214" r:id="rId53"/>
    <p:sldId id="1215" r:id="rId54"/>
    <p:sldId id="1216" r:id="rId55"/>
    <p:sldId id="1217" r:id="rId56"/>
    <p:sldId id="1218" r:id="rId57"/>
    <p:sldId id="1359" r:id="rId58"/>
    <p:sldId id="1342" r:id="rId59"/>
    <p:sldId id="1448" r:id="rId60"/>
    <p:sldId id="1378" r:id="rId61"/>
    <p:sldId id="1449" r:id="rId62"/>
    <p:sldId id="1450" r:id="rId63"/>
    <p:sldId id="1451" r:id="rId64"/>
    <p:sldId id="1252" r:id="rId65"/>
    <p:sldId id="1247" r:id="rId66"/>
    <p:sldId id="1248" r:id="rId67"/>
    <p:sldId id="1261" r:id="rId68"/>
    <p:sldId id="1381" r:id="rId69"/>
    <p:sldId id="1246" r:id="rId70"/>
    <p:sldId id="1382" r:id="rId71"/>
    <p:sldId id="1383" r:id="rId72"/>
    <p:sldId id="1249" r:id="rId73"/>
    <p:sldId id="1250" r:id="rId74"/>
    <p:sldId id="1260" r:id="rId75"/>
    <p:sldId id="1280" r:id="rId76"/>
    <p:sldId id="1281" r:id="rId77"/>
    <p:sldId id="1257" r:id="rId78"/>
    <p:sldId id="1458" r:id="rId79"/>
    <p:sldId id="1468" r:id="rId80"/>
    <p:sldId id="1460" r:id="rId81"/>
  </p:sldIdLst>
  <p:sldSz cx="9144000" cy="6858000" type="screen4x3"/>
  <p:notesSz cx="6858000" cy="92964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85E3"/>
    <a:srgbClr val="D8E1F8"/>
    <a:srgbClr val="CC0000"/>
    <a:srgbClr val="996633"/>
    <a:srgbClr val="4B75DF"/>
    <a:srgbClr val="7797E7"/>
    <a:srgbClr val="2352C7"/>
    <a:srgbClr val="00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4587" autoAdjust="0"/>
    <p:restoredTop sz="86454" autoAdjust="0"/>
  </p:normalViewPr>
  <p:slideViewPr>
    <p:cSldViewPr>
      <p:cViewPr>
        <p:scale>
          <a:sx n="71" d="100"/>
          <a:sy n="71" d="100"/>
        </p:scale>
        <p:origin x="-2784" y="-672"/>
      </p:cViewPr>
      <p:guideLst>
        <p:guide orient="horz" pos="2160"/>
        <p:guide pos="2880"/>
      </p:guideLst>
    </p:cSldViewPr>
  </p:slideViewPr>
  <p:outlineViewPr>
    <p:cViewPr>
      <p:scale>
        <a:sx n="33" d="100"/>
        <a:sy n="33" d="100"/>
      </p:scale>
      <p:origin x="0" y="-29616"/>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53" d="100"/>
          <a:sy n="53" d="100"/>
        </p:scale>
        <p:origin x="2648" y="2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971800"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a:defRPr sz="1200"/>
            </a:lvl1pPr>
          </a:lstStyle>
          <a:p>
            <a:pPr>
              <a:defRPr/>
            </a:pPr>
            <a:endParaRPr lang="en-US"/>
          </a:p>
        </p:txBody>
      </p:sp>
      <p:sp>
        <p:nvSpPr>
          <p:cNvPr id="19459" name="Rectangle 3"/>
          <p:cNvSpPr>
            <a:spLocks noGrp="1" noChangeArrowheads="1"/>
          </p:cNvSpPr>
          <p:nvPr>
            <p:ph type="dt" sz="quarter" idx="1"/>
          </p:nvPr>
        </p:nvSpPr>
        <p:spPr bwMode="auto">
          <a:xfrm>
            <a:off x="3884613" y="0"/>
            <a:ext cx="2971800"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defTabSz="931863">
              <a:defRPr sz="1200"/>
            </a:lvl1pPr>
          </a:lstStyle>
          <a:p>
            <a:pPr>
              <a:defRPr/>
            </a:pPr>
            <a:endParaRPr lang="en-US"/>
          </a:p>
        </p:txBody>
      </p:sp>
      <p:sp>
        <p:nvSpPr>
          <p:cNvPr id="19460" name="Rectangle 4"/>
          <p:cNvSpPr>
            <a:spLocks noGrp="1" noChangeArrowheads="1"/>
          </p:cNvSpPr>
          <p:nvPr>
            <p:ph type="ftr" sz="quarter" idx="2"/>
          </p:nvPr>
        </p:nvSpPr>
        <p:spPr bwMode="auto">
          <a:xfrm>
            <a:off x="0" y="8829675"/>
            <a:ext cx="2971800" cy="46513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defTabSz="931863">
              <a:defRPr sz="1200"/>
            </a:lvl1pPr>
          </a:lstStyle>
          <a:p>
            <a:pPr>
              <a:defRPr/>
            </a:pPr>
            <a:r>
              <a:rPr lang="en-US"/>
              <a:t>National Archives and Records Administration</a:t>
            </a:r>
          </a:p>
        </p:txBody>
      </p:sp>
      <p:sp>
        <p:nvSpPr>
          <p:cNvPr id="19461" name="Rectangle 5"/>
          <p:cNvSpPr>
            <a:spLocks noGrp="1" noChangeArrowheads="1"/>
          </p:cNvSpPr>
          <p:nvPr>
            <p:ph type="sldNum" sz="quarter" idx="3"/>
          </p:nvPr>
        </p:nvSpPr>
        <p:spPr bwMode="auto">
          <a:xfrm>
            <a:off x="3884613" y="8829675"/>
            <a:ext cx="2971800" cy="46513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a:defRPr sz="1200"/>
            </a:lvl1pPr>
          </a:lstStyle>
          <a:p>
            <a:pPr>
              <a:defRPr/>
            </a:pPr>
            <a:fld id="{77F6F45A-511C-492B-8FD6-8D4D712831BD}" type="slidenum">
              <a:rPr lang="en-US"/>
              <a:pPr>
                <a:defRPr/>
              </a:pPr>
              <a:t>‹#›</a:t>
            </a:fld>
            <a:endParaRPr lang="en-US"/>
          </a:p>
        </p:txBody>
      </p:sp>
    </p:spTree>
    <p:extLst>
      <p:ext uri="{BB962C8B-B14F-4D97-AF65-F5344CB8AC3E}">
        <p14:creationId xmlns:p14="http://schemas.microsoft.com/office/powerpoint/2010/main" val="31653367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2971800"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a:defRPr sz="1200"/>
            </a:lvl1pPr>
          </a:lstStyle>
          <a:p>
            <a:pPr>
              <a:defRPr/>
            </a:pPr>
            <a:endParaRPr lang="en-US"/>
          </a:p>
        </p:txBody>
      </p:sp>
      <p:sp>
        <p:nvSpPr>
          <p:cNvPr id="18435" name="Rectangle 3"/>
          <p:cNvSpPr>
            <a:spLocks noGrp="1" noChangeArrowheads="1"/>
          </p:cNvSpPr>
          <p:nvPr>
            <p:ph type="dt" idx="1"/>
          </p:nvPr>
        </p:nvSpPr>
        <p:spPr bwMode="auto">
          <a:xfrm>
            <a:off x="3884613" y="0"/>
            <a:ext cx="2971800"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defTabSz="931863">
              <a:defRPr sz="1200"/>
            </a:lvl1pPr>
          </a:lstStyle>
          <a:p>
            <a:pPr>
              <a:defRPr/>
            </a:pPr>
            <a:endParaRPr lang="en-US"/>
          </a:p>
        </p:txBody>
      </p:sp>
      <p:sp>
        <p:nvSpPr>
          <p:cNvPr id="34820" name="Rectangle 4"/>
          <p:cNvSpPr>
            <a:spLocks noGrp="1" noRot="1" noChangeAspect="1" noChangeArrowheads="1" noTextEdit="1"/>
          </p:cNvSpPr>
          <p:nvPr>
            <p:ph type="sldImg" idx="2"/>
          </p:nvPr>
        </p:nvSpPr>
        <p:spPr bwMode="auto">
          <a:xfrm>
            <a:off x="1104900" y="696913"/>
            <a:ext cx="4648200" cy="3486150"/>
          </a:xfrm>
          <a:prstGeom prst="rect">
            <a:avLst/>
          </a:prstGeom>
          <a:noFill/>
          <a:ln w="9525">
            <a:solidFill>
              <a:srgbClr val="000000"/>
            </a:solidFill>
            <a:miter lim="800000"/>
            <a:headEnd/>
            <a:tailEnd/>
          </a:ln>
        </p:spPr>
      </p:sp>
      <p:sp>
        <p:nvSpPr>
          <p:cNvPr id="18437" name="Rectangle 5"/>
          <p:cNvSpPr>
            <a:spLocks noGrp="1" noChangeArrowheads="1"/>
          </p:cNvSpPr>
          <p:nvPr>
            <p:ph type="body" sz="quarter" idx="3"/>
          </p:nvPr>
        </p:nvSpPr>
        <p:spPr bwMode="auto">
          <a:xfrm>
            <a:off x="685800" y="4416425"/>
            <a:ext cx="5486400" cy="4183063"/>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8438" name="Rectangle 6"/>
          <p:cNvSpPr>
            <a:spLocks noGrp="1" noChangeArrowheads="1"/>
          </p:cNvSpPr>
          <p:nvPr>
            <p:ph type="ftr" sz="quarter" idx="4"/>
          </p:nvPr>
        </p:nvSpPr>
        <p:spPr bwMode="auto">
          <a:xfrm>
            <a:off x="0" y="8829675"/>
            <a:ext cx="2971800" cy="46513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defTabSz="931863">
              <a:defRPr sz="1200"/>
            </a:lvl1pPr>
          </a:lstStyle>
          <a:p>
            <a:pPr>
              <a:defRPr/>
            </a:pPr>
            <a:r>
              <a:rPr lang="en-US"/>
              <a:t>National Archives and Records Administration</a:t>
            </a:r>
          </a:p>
        </p:txBody>
      </p:sp>
      <p:sp>
        <p:nvSpPr>
          <p:cNvPr id="18439" name="Rectangle 7"/>
          <p:cNvSpPr>
            <a:spLocks noGrp="1" noChangeArrowheads="1"/>
          </p:cNvSpPr>
          <p:nvPr>
            <p:ph type="sldNum" sz="quarter" idx="5"/>
          </p:nvPr>
        </p:nvSpPr>
        <p:spPr bwMode="auto">
          <a:xfrm>
            <a:off x="3884613" y="8829675"/>
            <a:ext cx="2971800" cy="46513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a:defRPr sz="1200"/>
            </a:lvl1pPr>
          </a:lstStyle>
          <a:p>
            <a:pPr>
              <a:defRPr/>
            </a:pPr>
            <a:fld id="{8703DEB6-2914-4F96-84FB-26D8DEB974FC}" type="slidenum">
              <a:rPr lang="en-US"/>
              <a:pPr>
                <a:defRPr/>
              </a:pPr>
              <a:t>‹#›</a:t>
            </a:fld>
            <a:endParaRPr lang="en-US"/>
          </a:p>
        </p:txBody>
      </p:sp>
    </p:spTree>
    <p:extLst>
      <p:ext uri="{BB962C8B-B14F-4D97-AF65-F5344CB8AC3E}">
        <p14:creationId xmlns:p14="http://schemas.microsoft.com/office/powerpoint/2010/main" val="2299980624"/>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6"/>
          <p:cNvSpPr>
            <a:spLocks noGrp="1" noChangeArrowheads="1"/>
          </p:cNvSpPr>
          <p:nvPr>
            <p:ph type="ftr" sz="quarter" idx="4"/>
          </p:nvPr>
        </p:nvSpPr>
        <p:spPr>
          <a:noFill/>
        </p:spPr>
      </p:sp>
      <p:sp>
        <p:nvSpPr>
          <p:cNvPr id="35843" name="Rectangle 7"/>
          <p:cNvSpPr>
            <a:spLocks noGrp="1" noChangeArrowheads="1"/>
          </p:cNvSpPr>
          <p:nvPr>
            <p:ph type="sldNum" sz="quarter" idx="5"/>
          </p:nvPr>
        </p:nvSpPr>
        <p:spPr>
          <a:noFill/>
        </p:spPr>
      </p:sp>
      <p:sp>
        <p:nvSpPr>
          <p:cNvPr id="35844" name="Rectangle 2"/>
          <p:cNvSpPr>
            <a:spLocks noGrp="1" noRot="1" noChangeAspect="1" noChangeArrowheads="1" noTextEdit="1"/>
          </p:cNvSpPr>
          <p:nvPr>
            <p:ph type="sldImg"/>
          </p:nvPr>
        </p:nvSpPr>
        <p:spPr>
          <a:ln/>
        </p:spPr>
      </p:sp>
      <p:sp>
        <p:nvSpPr>
          <p:cNvPr id="35845" name="Rectangle 3"/>
          <p:cNvSpPr>
            <a:spLocks noGrp="1" noChangeArrowheads="1"/>
          </p:cNvSpPr>
          <p:nvPr>
            <p:ph type="body" idx="1"/>
          </p:nvPr>
        </p:nvSpPr>
        <p:spPr>
          <a:noFill/>
          <a:ln/>
        </p:spPr>
      </p:sp>
    </p:spTree>
    <p:extLst>
      <p:ext uri="{BB962C8B-B14F-4D97-AF65-F5344CB8AC3E}">
        <p14:creationId xmlns:p14="http://schemas.microsoft.com/office/powerpoint/2010/main" val="40375435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F0D3BFA7-0CE8-4C07-B6CF-C42D4570C8CE}" type="slidenum">
              <a:rPr lang="en-US"/>
              <a:pPr/>
              <a:t>22</a:t>
            </a:fld>
            <a:endParaRPr lang="en-US"/>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AB9FE2-25C8-4C05-AE5D-B0D766D0BD57}" type="slidenum">
              <a:rPr lang="en-US"/>
              <a:pPr/>
              <a:t>23</a:t>
            </a:fld>
            <a:endParaRPr lang="en-US"/>
          </a:p>
        </p:txBody>
      </p:sp>
      <p:sp>
        <p:nvSpPr>
          <p:cNvPr id="294914" name="Rectangle 2"/>
          <p:cNvSpPr>
            <a:spLocks noGrp="1" noRot="1" noChangeAspect="1" noChangeArrowheads="1" noTextEdit="1"/>
          </p:cNvSpPr>
          <p:nvPr>
            <p:ph type="sldImg"/>
          </p:nvPr>
        </p:nvSpPr>
        <p:spPr>
          <a:xfrm>
            <a:off x="1106488" y="696913"/>
            <a:ext cx="4645025" cy="3484562"/>
          </a:xfrm>
          <a:ln/>
        </p:spPr>
      </p:sp>
      <p:sp>
        <p:nvSpPr>
          <p:cNvPr id="294915" name="Rectangle 3"/>
          <p:cNvSpPr>
            <a:spLocks noGrp="1" noChangeArrowheads="1"/>
          </p:cNvSpPr>
          <p:nvPr>
            <p:ph type="body" idx="1"/>
          </p:nvPr>
        </p:nvSpPr>
        <p:spPr>
          <a:xfrm>
            <a:off x="685800" y="4417404"/>
            <a:ext cx="5486400" cy="4181766"/>
          </a:xfrm>
        </p:spPr>
        <p:txBody>
          <a:bodyPr/>
          <a:lstStyle/>
          <a:p>
            <a:pPr>
              <a:lnSpc>
                <a:spcPct val="80000"/>
              </a:lnSpc>
            </a:pPr>
            <a:r>
              <a:rPr lang="en-US" sz="800" dirty="0"/>
              <a:t>There are problems in the real world that involve searching thru millions to return tens of thousands of results and we have to better tools to do that than we have now. </a:t>
            </a:r>
          </a:p>
          <a:p>
            <a:pPr>
              <a:lnSpc>
                <a:spcPct val="80000"/>
              </a:lnSpc>
            </a:pPr>
            <a:r>
              <a:rPr lang="en-US" sz="800" dirty="0"/>
              <a:t>Millions and we have to produce tens of </a:t>
            </a:r>
            <a:r>
              <a:rPr lang="en-US" sz="800" dirty="0" err="1"/>
              <a:t>thiusands</a:t>
            </a:r>
            <a:r>
              <a:rPr lang="en-US" sz="800" dirty="0"/>
              <a:t> and we have to have better tools because we cannot afford to hire 25 for 6 months.</a:t>
            </a:r>
          </a:p>
          <a:p>
            <a:pPr>
              <a:lnSpc>
                <a:spcPct val="80000"/>
              </a:lnSpc>
            </a:pPr>
            <a:endParaRPr lang="en-US" sz="800" dirty="0"/>
          </a:p>
          <a:p>
            <a:pPr>
              <a:lnSpc>
                <a:spcPct val="80000"/>
              </a:lnSpc>
            </a:pPr>
            <a:r>
              <a:rPr lang="en-US" sz="800" dirty="0"/>
              <a:t>There is a collection of 32 million emails deposited to National Archives of US by Clinton (administration /) White house. That’s only from presidential records and federal records from the executive office of the president. But of course the entire rest of the government will in the future be making similar deposits. So this 32 m emails is Larger collection than NA is able to handle/review but is not nearly as large as what they have to be able to handle in the future. </a:t>
            </a:r>
          </a:p>
          <a:p>
            <a:pPr>
              <a:lnSpc>
                <a:spcPct val="80000"/>
              </a:lnSpc>
            </a:pPr>
            <a:r>
              <a:rPr lang="en-US" sz="800" dirty="0"/>
              <a:t>Since this collection is not public yet, NARA got a legal request asking for emails that talk about tobacco. In response, NARA </a:t>
            </a:r>
          </a:p>
          <a:p>
            <a:pPr>
              <a:lnSpc>
                <a:spcPct val="80000"/>
              </a:lnSpc>
            </a:pPr>
            <a:r>
              <a:rPr lang="en-US" sz="800" dirty="0"/>
              <a:t>They got a request (because it’s not yet public) that went to the archivists that have them doing searches for a law suit about tobacco settlement / so they wanted to find things talking about tobacco policy in this 32 m emails. Hired 50 lawyers worked for 6 months they reviewed 200 thousand emails (which is less than 1% of the collection size) of which 80 thousands were released to the people requesting. We cannot continue to do this. We must have more effective techniques for this kind of problem.</a:t>
            </a:r>
          </a:p>
          <a:p>
            <a:pPr>
              <a:lnSpc>
                <a:spcPct val="80000"/>
              </a:lnSpc>
            </a:pPr>
            <a:endParaRPr lang="en-US" sz="800" dirty="0"/>
          </a:p>
          <a:p>
            <a:pPr>
              <a:lnSpc>
                <a:spcPct val="80000"/>
              </a:lnSpc>
            </a:pPr>
            <a:r>
              <a:rPr lang="en-US" sz="800" dirty="0"/>
              <a:t>So, it is clear that searching or making sense of such large scale of collection needs new set of tools that can help in that situation.</a:t>
            </a:r>
          </a:p>
          <a:p>
            <a:pPr>
              <a:lnSpc>
                <a:spcPct val="80000"/>
              </a:lnSpc>
            </a:pPr>
            <a:endParaRPr lang="en-US" sz="800" dirty="0"/>
          </a:p>
          <a:p>
            <a:pPr>
              <a:lnSpc>
                <a:spcPct val="80000"/>
              </a:lnSpc>
            </a:pPr>
            <a:r>
              <a:rPr lang="en-US" sz="800" dirty="0"/>
              <a:t>poses challenges</a:t>
            </a:r>
          </a:p>
          <a:p>
            <a:pPr>
              <a:lnSpc>
                <a:spcPct val="80000"/>
              </a:lnSpc>
            </a:pPr>
            <a:endParaRPr lang="en-US" sz="800" dirty="0"/>
          </a:p>
          <a:p>
            <a:pPr>
              <a:lnSpc>
                <a:spcPct val="80000"/>
              </a:lnSpc>
            </a:pPr>
            <a:r>
              <a:rPr lang="en-US" sz="800" dirty="0"/>
              <a:t>Using </a:t>
            </a:r>
            <a:r>
              <a:rPr lang="en-US" sz="800" dirty="0" err="1"/>
              <a:t>boolean</a:t>
            </a:r>
            <a:endParaRPr lang="en-US" sz="800" dirty="0"/>
          </a:p>
          <a:p>
            <a:pPr>
              <a:lnSpc>
                <a:spcPct val="80000"/>
              </a:lnSpc>
            </a:pPr>
            <a:r>
              <a:rPr lang="en-US" sz="800" dirty="0"/>
              <a:t>NOT SCALABLE</a:t>
            </a:r>
          </a:p>
          <a:p>
            <a:pPr>
              <a:lnSpc>
                <a:spcPct val="80000"/>
              </a:lnSpc>
            </a:pPr>
            <a:r>
              <a:rPr lang="en-US" sz="800" dirty="0"/>
              <a:t>------------------</a:t>
            </a:r>
          </a:p>
          <a:p>
            <a:pPr>
              <a:lnSpc>
                <a:spcPct val="80000"/>
              </a:lnSpc>
            </a:pPr>
            <a:r>
              <a:rPr lang="en-US" sz="800" dirty="0"/>
              <a:t>-------</a:t>
            </a:r>
          </a:p>
          <a:p>
            <a:pPr>
              <a:lnSpc>
                <a:spcPct val="80000"/>
              </a:lnSpc>
            </a:pPr>
            <a:r>
              <a:rPr lang="en-US" sz="800" dirty="0"/>
              <a:t>Imagine u have a  large collection of email (millions of emails) and u want to make an exploratory search / make sense of this collection. If u were not actually participating in such informal form of communication, u would have very hard time understanding/recognizing (it would be very hard to realize) who is talking to whom and about who. For example, NA has 32 million emails from Clinton and expecting more than 150 millions from the current admin. Such large scale of collection needs new set of tools that can help in that situation. </a:t>
            </a:r>
          </a:p>
          <a:p>
            <a:pPr>
              <a:lnSpc>
                <a:spcPct val="80000"/>
              </a:lnSpc>
            </a:pPr>
            <a:r>
              <a:rPr lang="en-US" sz="800" dirty="0"/>
              <a:t>In this work we explore one of the capabilities that such tools will need: computational model of identity.</a:t>
            </a:r>
          </a:p>
          <a:p>
            <a:pPr>
              <a:lnSpc>
                <a:spcPct val="80000"/>
              </a:lnSpc>
            </a:pPr>
            <a:endParaRPr lang="en-US" sz="80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AB9FE2-25C8-4C05-AE5D-B0D766D0BD57}" type="slidenum">
              <a:rPr lang="en-US"/>
              <a:pPr/>
              <a:t>24</a:t>
            </a:fld>
            <a:endParaRPr lang="en-US"/>
          </a:p>
        </p:txBody>
      </p:sp>
      <p:sp>
        <p:nvSpPr>
          <p:cNvPr id="294914" name="Rectangle 2"/>
          <p:cNvSpPr>
            <a:spLocks noGrp="1" noRot="1" noChangeAspect="1" noChangeArrowheads="1" noTextEdit="1"/>
          </p:cNvSpPr>
          <p:nvPr>
            <p:ph type="sldImg"/>
          </p:nvPr>
        </p:nvSpPr>
        <p:spPr>
          <a:xfrm>
            <a:off x="1106488" y="696913"/>
            <a:ext cx="4645025" cy="3484562"/>
          </a:xfrm>
          <a:ln/>
        </p:spPr>
      </p:sp>
      <p:sp>
        <p:nvSpPr>
          <p:cNvPr id="294915" name="Rectangle 3"/>
          <p:cNvSpPr>
            <a:spLocks noGrp="1" noChangeArrowheads="1"/>
          </p:cNvSpPr>
          <p:nvPr>
            <p:ph type="body" idx="1"/>
          </p:nvPr>
        </p:nvSpPr>
        <p:spPr>
          <a:xfrm>
            <a:off x="685800" y="4417404"/>
            <a:ext cx="5486400" cy="4181766"/>
          </a:xfrm>
        </p:spPr>
        <p:txBody>
          <a:bodyPr/>
          <a:lstStyle/>
          <a:p>
            <a:pPr>
              <a:lnSpc>
                <a:spcPct val="80000"/>
              </a:lnSpc>
            </a:pPr>
            <a:r>
              <a:rPr lang="en-US" sz="800" dirty="0"/>
              <a:t>There are problems in the real world that involve searching thru millions to return tens of thousands of results and we have to better tools to do that than we have now. </a:t>
            </a:r>
          </a:p>
          <a:p>
            <a:pPr>
              <a:lnSpc>
                <a:spcPct val="80000"/>
              </a:lnSpc>
            </a:pPr>
            <a:r>
              <a:rPr lang="en-US" sz="800" dirty="0"/>
              <a:t>Millions and we have to produce tens of </a:t>
            </a:r>
            <a:r>
              <a:rPr lang="en-US" sz="800" dirty="0" err="1"/>
              <a:t>thiusands</a:t>
            </a:r>
            <a:r>
              <a:rPr lang="en-US" sz="800" dirty="0"/>
              <a:t> and we have to have better tools because we cannot afford to hire 25 for 6 months.</a:t>
            </a:r>
          </a:p>
          <a:p>
            <a:pPr>
              <a:lnSpc>
                <a:spcPct val="80000"/>
              </a:lnSpc>
            </a:pPr>
            <a:endParaRPr lang="en-US" sz="800" dirty="0"/>
          </a:p>
          <a:p>
            <a:pPr>
              <a:lnSpc>
                <a:spcPct val="80000"/>
              </a:lnSpc>
            </a:pPr>
            <a:r>
              <a:rPr lang="en-US" sz="800" dirty="0"/>
              <a:t>There is a collection of 32 million emails deposited to National Archives of US by Clinton (administration /) White house. That’s only from presidential records and federal records from the executive office of the president. But of course the entire rest of the government will in the future be making similar deposits. So this 32 m emails is Larger collection than NA is able to handle/review but is not nearly as large as what they have to be able to handle in the future. </a:t>
            </a:r>
          </a:p>
          <a:p>
            <a:pPr>
              <a:lnSpc>
                <a:spcPct val="80000"/>
              </a:lnSpc>
            </a:pPr>
            <a:r>
              <a:rPr lang="en-US" sz="800" dirty="0"/>
              <a:t>Since this collection is not public yet, NARA got a legal request asking for emails that talk about tobacco. In response, NARA </a:t>
            </a:r>
          </a:p>
          <a:p>
            <a:pPr>
              <a:lnSpc>
                <a:spcPct val="80000"/>
              </a:lnSpc>
            </a:pPr>
            <a:r>
              <a:rPr lang="en-US" sz="800" dirty="0"/>
              <a:t>They got a request (because it’s not yet public) that went to the archivists that have them doing searches for a law suit about tobacco settlement / so they wanted to find things talking about tobacco policy in this 32 m emails. Hired 50 lawyers worked for 6 months they reviewed 200 thousand emails (which is less than 1% of the collection size) of which 80 thousands were released to the people requesting. We cannot continue to do this. We must have more effective techniques for this kind of problem.</a:t>
            </a:r>
          </a:p>
          <a:p>
            <a:pPr>
              <a:lnSpc>
                <a:spcPct val="80000"/>
              </a:lnSpc>
            </a:pPr>
            <a:endParaRPr lang="en-US" sz="800" dirty="0"/>
          </a:p>
          <a:p>
            <a:pPr>
              <a:lnSpc>
                <a:spcPct val="80000"/>
              </a:lnSpc>
            </a:pPr>
            <a:r>
              <a:rPr lang="en-US" sz="800" dirty="0"/>
              <a:t>So, it is clear that searching or making sense of such large scale of collection needs new set of tools that can help in that situation.</a:t>
            </a:r>
          </a:p>
          <a:p>
            <a:pPr>
              <a:lnSpc>
                <a:spcPct val="80000"/>
              </a:lnSpc>
            </a:pPr>
            <a:endParaRPr lang="en-US" sz="800" dirty="0"/>
          </a:p>
          <a:p>
            <a:pPr>
              <a:lnSpc>
                <a:spcPct val="80000"/>
              </a:lnSpc>
            </a:pPr>
            <a:r>
              <a:rPr lang="en-US" sz="800" dirty="0"/>
              <a:t>poses challenges</a:t>
            </a:r>
          </a:p>
          <a:p>
            <a:pPr>
              <a:lnSpc>
                <a:spcPct val="80000"/>
              </a:lnSpc>
            </a:pPr>
            <a:endParaRPr lang="en-US" sz="800" dirty="0"/>
          </a:p>
          <a:p>
            <a:pPr>
              <a:lnSpc>
                <a:spcPct val="80000"/>
              </a:lnSpc>
            </a:pPr>
            <a:r>
              <a:rPr lang="en-US" sz="800" dirty="0"/>
              <a:t>Using </a:t>
            </a:r>
            <a:r>
              <a:rPr lang="en-US" sz="800" dirty="0" err="1"/>
              <a:t>boolean</a:t>
            </a:r>
            <a:endParaRPr lang="en-US" sz="800" dirty="0"/>
          </a:p>
          <a:p>
            <a:pPr>
              <a:lnSpc>
                <a:spcPct val="80000"/>
              </a:lnSpc>
            </a:pPr>
            <a:r>
              <a:rPr lang="en-US" sz="800" dirty="0"/>
              <a:t>NOT SCALABLE</a:t>
            </a:r>
          </a:p>
          <a:p>
            <a:pPr>
              <a:lnSpc>
                <a:spcPct val="80000"/>
              </a:lnSpc>
            </a:pPr>
            <a:r>
              <a:rPr lang="en-US" sz="800" dirty="0"/>
              <a:t>------------------</a:t>
            </a:r>
          </a:p>
          <a:p>
            <a:pPr>
              <a:lnSpc>
                <a:spcPct val="80000"/>
              </a:lnSpc>
            </a:pPr>
            <a:r>
              <a:rPr lang="en-US" sz="800" dirty="0"/>
              <a:t>-------</a:t>
            </a:r>
          </a:p>
          <a:p>
            <a:pPr>
              <a:lnSpc>
                <a:spcPct val="80000"/>
              </a:lnSpc>
            </a:pPr>
            <a:r>
              <a:rPr lang="en-US" sz="800" dirty="0"/>
              <a:t>Imagine u have a  large collection of email (millions of emails) and u want to make an exploratory search / make sense of this collection. If u were not actually participating in such informal form of communication, u would have very hard time understanding/recognizing (it would be very hard to realize) who is talking to whom and about who. For example, NA has 32 million emails from Clinton and expecting more than 150 millions from the current admin. Such large scale of collection needs new set of tools that can help in that situation. </a:t>
            </a:r>
          </a:p>
          <a:p>
            <a:pPr>
              <a:lnSpc>
                <a:spcPct val="80000"/>
              </a:lnSpc>
            </a:pPr>
            <a:r>
              <a:rPr lang="en-US" sz="800" dirty="0"/>
              <a:t>In this work we explore one of the capabilities that such tools will need: computational model of identity.</a:t>
            </a:r>
          </a:p>
          <a:p>
            <a:pPr>
              <a:lnSpc>
                <a:spcPct val="80000"/>
              </a:lnSpc>
            </a:pPr>
            <a:endParaRPr lang="en-US" sz="800"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6789AE66-863B-4EF8-A198-C78EA02DDB4C}" type="slidenum">
              <a:rPr lang="en-US"/>
              <a:pPr/>
              <a:t>26</a:t>
            </a:fld>
            <a:endParaRPr lang="en-US"/>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C3D2C150-26FD-4A03-8536-91140301ED41}" type="slidenum">
              <a:rPr lang="en-US"/>
              <a:pPr/>
              <a:t>28</a:t>
            </a:fld>
            <a:endParaRPr lang="en-US"/>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0C7FCB4D-80D9-4188-96A8-9E4D1EDE70B6}" type="slidenum">
              <a:rPr lang="en-US"/>
              <a:pPr/>
              <a:t>29</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F3999E71-89B3-40C8-8A06-7CB4C972EB1F}" type="slidenum">
              <a:rPr lang="en-US"/>
              <a:pPr/>
              <a:t>30</a:t>
            </a:fld>
            <a:endParaRPr lang="en-US"/>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2B5039D7-3677-4B5A-A903-8ABD6CA4C8A4}" type="slidenum">
              <a:rPr lang="en-US"/>
              <a:pPr/>
              <a:t>31</a:t>
            </a:fld>
            <a:endParaRPr lang="en-US"/>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0AB67246-0AB6-45C9-A99F-8F3F8F8518EF}" type="slidenum">
              <a:rPr lang="en-US"/>
              <a:pPr/>
              <a:t>32</a:t>
            </a:fld>
            <a:endParaRPr lang="en-US"/>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2D98307B-901E-4F94-97B3-F4A95BF0DC34}" type="slidenum">
              <a:rPr lang="en-US"/>
              <a:pPr/>
              <a:t>33</a:t>
            </a:fld>
            <a:endParaRPr lang="en-US"/>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EA66D7-785B-41FE-A1DC-18AB0FB43FEF}" type="slidenum">
              <a:rPr lang="en-US" altLang="en-US"/>
              <a:pPr/>
              <a:t>7</a:t>
            </a:fld>
            <a:endParaRPr lang="en-US" altLang="en-US"/>
          </a:p>
        </p:txBody>
      </p:sp>
      <p:sp>
        <p:nvSpPr>
          <p:cNvPr id="479234" name="Rectangle 2"/>
          <p:cNvSpPr>
            <a:spLocks noGrp="1" noRot="1" noChangeAspect="1" noChangeArrowheads="1" noTextEdit="1"/>
          </p:cNvSpPr>
          <p:nvPr>
            <p:ph type="sldImg"/>
          </p:nvPr>
        </p:nvSpPr>
        <p:spPr bwMode="auto">
          <a:xfrm>
            <a:off x="1104900" y="696913"/>
            <a:ext cx="4648200" cy="3486150"/>
          </a:xfrm>
          <a:prstGeom prst="rect">
            <a:avLst/>
          </a:prstGeom>
          <a:solidFill>
            <a:srgbClr val="FFFFFF"/>
          </a:solidFill>
          <a:ln>
            <a:solidFill>
              <a:srgbClr val="000000"/>
            </a:solidFill>
            <a:miter lim="800000"/>
            <a:headEnd/>
            <a:tailEnd/>
          </a:ln>
        </p:spPr>
      </p:sp>
      <p:sp>
        <p:nvSpPr>
          <p:cNvPr id="479235" name="Rectangle 3"/>
          <p:cNvSpPr>
            <a:spLocks noGrp="1" noChangeArrowheads="1"/>
          </p:cNvSpPr>
          <p:nvPr>
            <p:ph type="body" idx="1"/>
          </p:nvPr>
        </p:nvSpPr>
        <p:spPr bwMode="auto">
          <a:xfrm>
            <a:off x="686421" y="4416425"/>
            <a:ext cx="5485158" cy="4183063"/>
          </a:xfrm>
          <a:prstGeom prst="rect">
            <a:avLst/>
          </a:prstGeom>
          <a:solidFill>
            <a:srgbClr val="FFFFFF"/>
          </a:solidFill>
          <a:ln>
            <a:solidFill>
              <a:srgbClr val="000000"/>
            </a:solidFill>
            <a:miter lim="800000"/>
            <a:headEnd/>
            <a:tailEnd/>
          </a:ln>
        </p:spPr>
        <p:txBody>
          <a:bodyPr lIns="90753" tIns="45376" rIns="90753" bIns="45376"/>
          <a:lstStyle/>
          <a:p>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B261A474-1CBE-49C3-8035-64B75057C18F}" type="slidenum">
              <a:rPr lang="en-US"/>
              <a:pPr/>
              <a:t>34</a:t>
            </a:fld>
            <a:endParaRPr lang="en-US"/>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75779" name="Notes Placeholder 2"/>
          <p:cNvSpPr>
            <a:spLocks noGrp="1"/>
          </p:cNvSpPr>
          <p:nvPr>
            <p:ph type="body" idx="1"/>
          </p:nvPr>
        </p:nvSpPr>
        <p:spPr>
          <a:noFill/>
          <a:ln/>
        </p:spPr>
        <p:txBody>
          <a:bodyPr/>
          <a:lstStyle/>
          <a:p>
            <a:pPr eaLnBrk="1" hangingPunct="1"/>
            <a:endParaRPr lang="en-US" smtClean="0"/>
          </a:p>
        </p:txBody>
      </p:sp>
      <p:sp>
        <p:nvSpPr>
          <p:cNvPr id="75780" name="Slide Number Placeholder 3"/>
          <p:cNvSpPr>
            <a:spLocks noGrp="1"/>
          </p:cNvSpPr>
          <p:nvPr>
            <p:ph type="sldNum" sz="quarter" idx="5"/>
          </p:nvPr>
        </p:nvSpPr>
        <p:spPr>
          <a:noFill/>
        </p:spPr>
        <p:txBody>
          <a:bodyPr/>
          <a:lstStyle/>
          <a:p>
            <a:fld id="{32A7CEFE-8185-4954-9986-32C34EA712E6}" type="slidenum">
              <a:rPr lang="en-US"/>
              <a:pPr/>
              <a:t>39</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p:spPr>
        <p:txBody>
          <a:bodyPr/>
          <a:lstStyle/>
          <a:p>
            <a:pPr eaLnBrk="1" hangingPunct="1"/>
            <a:endParaRPr lang="en-US" smtClean="0"/>
          </a:p>
        </p:txBody>
      </p:sp>
      <p:sp>
        <p:nvSpPr>
          <p:cNvPr id="76804" name="Slide Number Placeholder 3"/>
          <p:cNvSpPr>
            <a:spLocks noGrp="1"/>
          </p:cNvSpPr>
          <p:nvPr>
            <p:ph type="sldNum" sz="quarter" idx="5"/>
          </p:nvPr>
        </p:nvSpPr>
        <p:spPr>
          <a:noFill/>
        </p:spPr>
        <p:txBody>
          <a:bodyPr/>
          <a:lstStyle/>
          <a:p>
            <a:fld id="{F45CB440-7702-485A-A4CA-C84D46A1C695}" type="slidenum">
              <a:rPr lang="en-US"/>
              <a:pPr/>
              <a:t>40</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ln/>
        </p:spPr>
      </p:sp>
      <p:sp>
        <p:nvSpPr>
          <p:cNvPr id="77827" name="Notes Placeholder 2"/>
          <p:cNvSpPr>
            <a:spLocks noGrp="1"/>
          </p:cNvSpPr>
          <p:nvPr>
            <p:ph type="body" idx="1"/>
          </p:nvPr>
        </p:nvSpPr>
        <p:spPr>
          <a:noFill/>
          <a:ln/>
        </p:spPr>
        <p:txBody>
          <a:bodyPr/>
          <a:lstStyle/>
          <a:p>
            <a:pPr eaLnBrk="1" hangingPunct="1"/>
            <a:endParaRPr lang="en-US" smtClean="0"/>
          </a:p>
        </p:txBody>
      </p:sp>
      <p:sp>
        <p:nvSpPr>
          <p:cNvPr id="77828" name="Slide Number Placeholder 3"/>
          <p:cNvSpPr>
            <a:spLocks noGrp="1"/>
          </p:cNvSpPr>
          <p:nvPr>
            <p:ph type="sldNum" sz="quarter" idx="5"/>
          </p:nvPr>
        </p:nvSpPr>
        <p:spPr>
          <a:noFill/>
        </p:spPr>
        <p:txBody>
          <a:bodyPr/>
          <a:lstStyle/>
          <a:p>
            <a:fld id="{8BAD8661-CCF8-4F87-B0DB-A691DAB77012}" type="slidenum">
              <a:rPr lang="en-US"/>
              <a:pPr/>
              <a:t>41</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p:spPr>
        <p:txBody>
          <a:bodyPr/>
          <a:lstStyle/>
          <a:p>
            <a:pPr eaLnBrk="1" hangingPunct="1"/>
            <a:endParaRPr lang="en-US" smtClean="0"/>
          </a:p>
        </p:txBody>
      </p:sp>
      <p:sp>
        <p:nvSpPr>
          <p:cNvPr id="78852" name="Slide Number Placeholder 3"/>
          <p:cNvSpPr>
            <a:spLocks noGrp="1"/>
          </p:cNvSpPr>
          <p:nvPr>
            <p:ph type="sldNum" sz="quarter" idx="5"/>
          </p:nvPr>
        </p:nvSpPr>
        <p:spPr>
          <a:noFill/>
        </p:spPr>
        <p:txBody>
          <a:bodyPr/>
          <a:lstStyle/>
          <a:p>
            <a:fld id="{045B49D3-423A-4088-81CB-E4F54213B265}" type="slidenum">
              <a:rPr lang="en-US"/>
              <a:pPr/>
              <a:t>42</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1F72EABE-454A-4554-A163-0FB170CB01FC}" type="slidenum">
              <a:rPr lang="en-US"/>
              <a:pPr/>
              <a:t>43</a:t>
            </a:fld>
            <a:endParaRPr lang="en-US"/>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2E45D1CB-4ADF-46FA-BDBF-850855D470CD}" type="slidenum">
              <a:rPr lang="en-US"/>
              <a:pPr/>
              <a:t>44</a:t>
            </a:fld>
            <a:endParaRPr lang="en-US"/>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ED688353-4C40-4EDA-B799-44A812323216}" type="slidenum">
              <a:rPr lang="en-US"/>
              <a:pPr/>
              <a:t>45</a:t>
            </a:fld>
            <a:endParaRPr lang="en-US"/>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F0D3CC31-AFB4-44E7-878F-1D0DBCE059AC}" type="slidenum">
              <a:rPr lang="en-US"/>
              <a:pPr/>
              <a:t>46</a:t>
            </a:fld>
            <a:endParaRPr lang="en-US"/>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03FD6A5B-9FFA-4904-8171-098F31544623}" type="slidenum">
              <a:rPr lang="en-US"/>
              <a:pPr/>
              <a:t>47</a:t>
            </a:fld>
            <a:endParaRPr lang="en-US"/>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2B32F7-9DAD-4401-ABD6-A5B40DA0C908}" type="slidenum">
              <a:rPr lang="en-US" altLang="en-US"/>
              <a:pPr/>
              <a:t>8</a:t>
            </a:fld>
            <a:endParaRPr lang="en-US" altLang="en-US"/>
          </a:p>
        </p:txBody>
      </p:sp>
      <p:sp>
        <p:nvSpPr>
          <p:cNvPr id="557058" name="Rectangle 2"/>
          <p:cNvSpPr>
            <a:spLocks noGrp="1" noRot="1" noChangeAspect="1" noChangeArrowheads="1" noTextEdit="1"/>
          </p:cNvSpPr>
          <p:nvPr>
            <p:ph type="sldImg"/>
          </p:nvPr>
        </p:nvSpPr>
        <p:spPr bwMode="auto">
          <a:xfrm>
            <a:off x="1104900" y="696913"/>
            <a:ext cx="4648200" cy="3486150"/>
          </a:xfrm>
          <a:prstGeom prst="rect">
            <a:avLst/>
          </a:prstGeom>
          <a:solidFill>
            <a:srgbClr val="FFFFFF"/>
          </a:solidFill>
          <a:ln>
            <a:solidFill>
              <a:srgbClr val="000000"/>
            </a:solidFill>
            <a:miter lim="800000"/>
            <a:headEnd/>
            <a:tailEnd/>
          </a:ln>
        </p:spPr>
      </p:sp>
      <p:sp>
        <p:nvSpPr>
          <p:cNvPr id="557059" name="Rectangle 3"/>
          <p:cNvSpPr>
            <a:spLocks noGrp="1" noChangeArrowheads="1"/>
          </p:cNvSpPr>
          <p:nvPr>
            <p:ph type="body" idx="1"/>
          </p:nvPr>
        </p:nvSpPr>
        <p:spPr bwMode="auto">
          <a:xfrm>
            <a:off x="686421" y="4416425"/>
            <a:ext cx="5485158" cy="4183063"/>
          </a:xfrm>
          <a:prstGeom prst="rect">
            <a:avLst/>
          </a:prstGeom>
          <a:solidFill>
            <a:srgbClr val="FFFFFF"/>
          </a:solidFill>
          <a:ln>
            <a:solidFill>
              <a:srgbClr val="000000"/>
            </a:solidFill>
            <a:miter lim="800000"/>
            <a:headEnd/>
            <a:tailEnd/>
          </a:ln>
        </p:spPr>
        <p:txBody>
          <a:bodyPr/>
          <a:lstStyle/>
          <a:p>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F9B233D3-DCCE-4388-BA21-994307932E91}" type="slidenum">
              <a:rPr lang="en-US"/>
              <a:pPr/>
              <a:t>48</a:t>
            </a:fld>
            <a:endParaRPr lang="en-US"/>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6B08F3F5-7FF8-4E1D-B3C6-14AF09FAFD85}" type="slidenum">
              <a:rPr lang="en-US" altLang="en-US"/>
              <a:pPr/>
              <a:t>49</a:t>
            </a:fld>
            <a:endParaRPr lang="en-US" altLang="en-US"/>
          </a:p>
        </p:txBody>
      </p:sp>
      <p:sp>
        <p:nvSpPr>
          <p:cNvPr id="621570" name="Slide Image Placeholder 1"/>
          <p:cNvSpPr>
            <a:spLocks noGrp="1" noRot="1" noChangeAspect="1" noTextEdit="1"/>
          </p:cNvSpPr>
          <p:nvPr>
            <p:ph type="sldImg"/>
          </p:nvPr>
        </p:nvSpPr>
        <p:spPr>
          <a:ln/>
        </p:spPr>
      </p:sp>
      <p:sp>
        <p:nvSpPr>
          <p:cNvPr id="621571" name="Notes Placeholder 2"/>
          <p:cNvSpPr>
            <a:spLocks noGrp="1"/>
          </p:cNvSpPr>
          <p:nvPr>
            <p:ph type="body" idx="1"/>
          </p:nvPr>
        </p:nvSpPr>
        <p:spPr/>
        <p:txBody>
          <a:bodyPr/>
          <a:lstStyle/>
          <a:p>
            <a:pPr>
              <a:spcBef>
                <a:spcPct val="0"/>
              </a:spcBef>
            </a:pPr>
            <a:endParaRPr lang="en-US" altLang="en-US"/>
          </a:p>
        </p:txBody>
      </p:sp>
      <p:sp>
        <p:nvSpPr>
          <p:cNvPr id="621572" name="Slide Number Placeholder 3"/>
          <p:cNvSpPr txBox="1">
            <a:spLocks noGrp="1"/>
          </p:cNvSpPr>
          <p:nvPr/>
        </p:nvSpPr>
        <p:spPr bwMode="auto">
          <a:xfrm>
            <a:off x="3884028" y="8829675"/>
            <a:ext cx="2972421"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b"/>
          <a:lstStyle>
            <a:lvl1pPr defTabSz="931863">
              <a:defRPr>
                <a:solidFill>
                  <a:schemeClr val="tx1"/>
                </a:solidFill>
                <a:latin typeface="Arial" charset="0"/>
              </a:defRPr>
            </a:lvl1pPr>
            <a:lvl2pPr marL="757238" indent="-292100" defTabSz="931863">
              <a:defRPr>
                <a:solidFill>
                  <a:schemeClr val="tx1"/>
                </a:solidFill>
                <a:latin typeface="Arial" charset="0"/>
              </a:defRPr>
            </a:lvl2pPr>
            <a:lvl3pPr marL="1165225" indent="-233363" defTabSz="931863">
              <a:defRPr>
                <a:solidFill>
                  <a:schemeClr val="tx1"/>
                </a:solidFill>
                <a:latin typeface="Arial" charset="0"/>
              </a:defRPr>
            </a:lvl3pPr>
            <a:lvl4pPr marL="1630363" indent="-233363" defTabSz="931863">
              <a:defRPr>
                <a:solidFill>
                  <a:schemeClr val="tx1"/>
                </a:solidFill>
                <a:latin typeface="Arial" charset="0"/>
              </a:defRPr>
            </a:lvl4pPr>
            <a:lvl5pPr marL="2097088" indent="-233363" defTabSz="931863">
              <a:defRPr>
                <a:solidFill>
                  <a:schemeClr val="tx1"/>
                </a:solidFill>
                <a:latin typeface="Arial" charset="0"/>
              </a:defRPr>
            </a:lvl5pPr>
            <a:lvl6pPr marL="2554288" indent="-233363" defTabSz="931863" fontAlgn="base">
              <a:spcBef>
                <a:spcPct val="0"/>
              </a:spcBef>
              <a:spcAft>
                <a:spcPct val="0"/>
              </a:spcAft>
              <a:defRPr>
                <a:solidFill>
                  <a:schemeClr val="tx1"/>
                </a:solidFill>
                <a:latin typeface="Arial" charset="0"/>
              </a:defRPr>
            </a:lvl6pPr>
            <a:lvl7pPr marL="3011488" indent="-233363" defTabSz="931863" fontAlgn="base">
              <a:spcBef>
                <a:spcPct val="0"/>
              </a:spcBef>
              <a:spcAft>
                <a:spcPct val="0"/>
              </a:spcAft>
              <a:defRPr>
                <a:solidFill>
                  <a:schemeClr val="tx1"/>
                </a:solidFill>
                <a:latin typeface="Arial" charset="0"/>
              </a:defRPr>
            </a:lvl7pPr>
            <a:lvl8pPr marL="3468688" indent="-233363" defTabSz="931863" fontAlgn="base">
              <a:spcBef>
                <a:spcPct val="0"/>
              </a:spcBef>
              <a:spcAft>
                <a:spcPct val="0"/>
              </a:spcAft>
              <a:defRPr>
                <a:solidFill>
                  <a:schemeClr val="tx1"/>
                </a:solidFill>
                <a:latin typeface="Arial" charset="0"/>
              </a:defRPr>
            </a:lvl8pPr>
            <a:lvl9pPr marL="3925888" indent="-233363" defTabSz="931863" fontAlgn="base">
              <a:spcBef>
                <a:spcPct val="0"/>
              </a:spcBef>
              <a:spcAft>
                <a:spcPct val="0"/>
              </a:spcAft>
              <a:defRPr>
                <a:solidFill>
                  <a:schemeClr val="tx1"/>
                </a:solidFill>
                <a:latin typeface="Arial" charset="0"/>
              </a:defRPr>
            </a:lvl9pPr>
          </a:lstStyle>
          <a:p>
            <a:pPr algn="r"/>
            <a:fld id="{8C2A7663-E84E-410F-B6B1-C146B8B4D8B3}" type="slidenum">
              <a:rPr lang="en-US" altLang="en-US" sz="1200">
                <a:latin typeface="Calibri" pitchFamily="34" charset="0"/>
              </a:rPr>
              <a:pPr algn="r"/>
              <a:t>49</a:t>
            </a:fld>
            <a:endParaRPr lang="en-US" altLang="en-US" sz="1200">
              <a:latin typeface="Calibri"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ED9750-7B1A-4B7E-A938-C3B1F42EB4CC}" type="slidenum">
              <a:rPr lang="en-US"/>
              <a:pPr/>
              <a:t>53</a:t>
            </a:fld>
            <a:endParaRPr lang="en-US"/>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195C3F-8614-4622-A97C-E988110E490F}" type="slidenum">
              <a:rPr lang="en-US" smtClean="0"/>
              <a:pPr/>
              <a:t>54</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195C3F-8614-4622-A97C-E988110E490F}" type="slidenum">
              <a:rPr lang="en-US" smtClean="0"/>
              <a:pPr/>
              <a:t>55</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6CAC474E-C3EE-4DC9-94D3-98564D47C954}" type="slidenum">
              <a:rPr lang="en-US"/>
              <a:pPr/>
              <a:t>56</a:t>
            </a:fld>
            <a:endParaRPr lang="en-US"/>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2A24188D-BCBF-457A-8C5B-6D2D492112CB}" type="slidenum">
              <a:rPr lang="en-US"/>
              <a:pPr/>
              <a:t>58</a:t>
            </a:fld>
            <a:endParaRPr lang="en-US"/>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3"/>
          <p:cNvSpPr>
            <a:spLocks noGrp="1" noRot="1" noChangeAspect="1" noTextEdit="1"/>
          </p:cNvSpPr>
          <p:nvPr>
            <p:ph type="sldImg"/>
          </p:nvPr>
        </p:nvSpPr>
        <p:spPr bwMode="auto">
          <a:noFill/>
          <a:ln>
            <a:solidFill>
              <a:srgbClr val="000000"/>
            </a:solidFill>
            <a:miter lim="800000"/>
            <a:headEnd/>
            <a:tailEnd/>
          </a:ln>
        </p:spPr>
      </p:sp>
      <p:sp>
        <p:nvSpPr>
          <p:cNvPr id="63491" name="Notes Placeholder 4"/>
          <p:cNvSpPr>
            <a:spLocks noGrp="1"/>
          </p:cNvSpPr>
          <p:nvPr>
            <p:ph type="body" idx="1"/>
          </p:nvPr>
        </p:nvSpPr>
        <p:spPr bwMode="auto">
          <a:noFill/>
        </p:spPr>
      </p:sp>
    </p:spTree>
    <p:extLst>
      <p:ext uri="{BB962C8B-B14F-4D97-AF65-F5344CB8AC3E}">
        <p14:creationId xmlns:p14="http://schemas.microsoft.com/office/powerpoint/2010/main" val="9708346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138223-7E29-4A51-A082-1B1C2C0811D4}" type="slidenum">
              <a:rPr lang="en-US"/>
              <a:pPr/>
              <a:t>16</a:t>
            </a:fld>
            <a:endParaRPr lang="en-US"/>
          </a:p>
        </p:txBody>
      </p:sp>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sp>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5FC313E4-25C5-4ED4-AD1E-DF764C30D5BD}" type="slidenum">
              <a:rPr lang="en-US"/>
              <a:pPr/>
              <a:t>80</a:t>
            </a:fld>
            <a:endParaRPr lang="en-US"/>
          </a:p>
        </p:txBody>
      </p:sp>
      <p:sp>
        <p:nvSpPr>
          <p:cNvPr id="97283" name="Rectangle 2"/>
          <p:cNvSpPr>
            <a:spLocks noGrp="1" noRot="1" noChangeAspect="1" noChangeArrowheads="1" noTextEdit="1"/>
          </p:cNvSpPr>
          <p:nvPr>
            <p:ph type="sldImg"/>
          </p:nvPr>
        </p:nvSpPr>
        <p:spPr>
          <a:xfrm>
            <a:off x="1104900" y="696913"/>
            <a:ext cx="4648200" cy="3486150"/>
          </a:xfrm>
          <a:ln/>
        </p:spPr>
      </p:sp>
      <p:sp>
        <p:nvSpPr>
          <p:cNvPr id="97284"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2318187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DBC26F08-0AAA-4E69-9D8F-675DCBDF12E8}" type="slidenum">
              <a:rPr lang="en-US"/>
              <a:pPr/>
              <a:t>17</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A112E3-53C5-42DA-9D21-526EDFCB1305}" type="slidenum">
              <a:rPr lang="en-US"/>
              <a:pPr/>
              <a:t>18</a:t>
            </a:fld>
            <a:endParaRPr lang="en-US"/>
          </a:p>
        </p:txBody>
      </p:sp>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C936548-2E73-42FD-82BE-0BE5CCFDBBD3}" type="slidenum">
              <a:rPr lang="en-US"/>
              <a:pPr/>
              <a:t>19</a:t>
            </a:fld>
            <a:endParaRPr lang="en-US"/>
          </a:p>
        </p:txBody>
      </p:sp>
      <p:sp>
        <p:nvSpPr>
          <p:cNvPr id="185346" name="Rectangle 2"/>
          <p:cNvSpPr>
            <a:spLocks noGrp="1" noRot="1" noChangeAspect="1" noChangeArrowheads="1" noTextEdit="1"/>
          </p:cNvSpPr>
          <p:nvPr>
            <p:ph type="sldImg"/>
          </p:nvPr>
        </p:nvSpPr>
        <p:spPr>
          <a:ln/>
        </p:spPr>
      </p:sp>
      <p:sp>
        <p:nvSpPr>
          <p:cNvPr id="1853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10CC0A-A043-40F2-825C-58B486090CFA}" type="slidenum">
              <a:rPr lang="en-US"/>
              <a:pPr/>
              <a:t>20</a:t>
            </a:fld>
            <a:endParaRPr lang="en-US"/>
          </a:p>
        </p:txBody>
      </p:sp>
      <p:sp>
        <p:nvSpPr>
          <p:cNvPr id="181250" name="Rectangle 2"/>
          <p:cNvSpPr>
            <a:spLocks noGrp="1" noRot="1" noChangeAspect="1" noChangeArrowheads="1" noTextEdit="1"/>
          </p:cNvSpPr>
          <p:nvPr>
            <p:ph type="sldImg"/>
          </p:nvPr>
        </p:nvSpPr>
        <p:spPr>
          <a:ln/>
        </p:spPr>
      </p:sp>
      <p:sp>
        <p:nvSpPr>
          <p:cNvPr id="1812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6F916810-E30C-4F06-BEE8-0CA979ED12D5}" type="slidenum">
              <a:rPr lang="en-US"/>
              <a:pPr/>
              <a:t>21</a:t>
            </a:fld>
            <a:endParaRPr lang="en-US"/>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11" name="Rectangle 10"/>
          <p:cNvSpPr/>
          <p:nvPr/>
        </p:nvSpPr>
        <p:spPr>
          <a:xfrm>
            <a:off x="0" y="0"/>
            <a:ext cx="9144000" cy="279762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0" y="6714065"/>
            <a:ext cx="9144000" cy="143935"/>
          </a:xfrm>
          <a:prstGeom prst="rect">
            <a:avLst/>
          </a:prstGeom>
          <a:solidFill>
            <a:srgbClr val="0076C0"/>
          </a:solidFill>
          <a:ln>
            <a:noFill/>
          </a:ln>
          <a:effectLst>
            <a:innerShdw blurRad="234950" dir="9180000">
              <a:srgbClr val="000000">
                <a:alpha val="47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66750" y="6096000"/>
            <a:ext cx="8458200" cy="5418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faded-gri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34" y="-12795"/>
            <a:ext cx="9057132" cy="6654904"/>
          </a:xfrm>
          <a:prstGeom prst="rect">
            <a:avLst/>
          </a:prstGeom>
        </p:spPr>
      </p:pic>
      <p:sp>
        <p:nvSpPr>
          <p:cNvPr id="2" name="Title 1"/>
          <p:cNvSpPr>
            <a:spLocks noGrp="1"/>
          </p:cNvSpPr>
          <p:nvPr>
            <p:ph type="ctrTitle" hasCustomPrompt="1"/>
          </p:nvPr>
        </p:nvSpPr>
        <p:spPr>
          <a:xfrm>
            <a:off x="3683954" y="2156197"/>
            <a:ext cx="4724400" cy="609601"/>
          </a:xfrm>
        </p:spPr>
        <p:txBody>
          <a:bodyPr anchor="b"/>
          <a:lstStyle>
            <a:lvl1pPr>
              <a:defRPr sz="3000">
                <a:ln>
                  <a:noFill/>
                </a:ln>
                <a:solidFill>
                  <a:srgbClr val="1E3565"/>
                </a:solidFill>
              </a:defRPr>
            </a:lvl1pPr>
          </a:lstStyle>
          <a:p>
            <a:r>
              <a:rPr lang="en-US" dirty="0" smtClean="0"/>
              <a:t>Title</a:t>
            </a:r>
            <a:endParaRPr lang="en-US" dirty="0"/>
          </a:p>
        </p:txBody>
      </p:sp>
      <p:sp>
        <p:nvSpPr>
          <p:cNvPr id="3" name="Subtitle 2"/>
          <p:cNvSpPr>
            <a:spLocks noGrp="1"/>
          </p:cNvSpPr>
          <p:nvPr>
            <p:ph type="subTitle" idx="1"/>
          </p:nvPr>
        </p:nvSpPr>
        <p:spPr>
          <a:xfrm>
            <a:off x="3683954" y="2765798"/>
            <a:ext cx="4724400" cy="321734"/>
          </a:xfrm>
        </p:spPr>
        <p:txBody>
          <a:bodyPr anchor="t">
            <a:normAutofit/>
          </a:bodyPr>
          <a:lstStyle>
            <a:lvl1pPr marL="0" indent="0" algn="l">
              <a:buNone/>
              <a:defRPr sz="1700">
                <a:solidFill>
                  <a:srgbClr val="80818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9" name="Rectangle 8"/>
          <p:cNvSpPr/>
          <p:nvPr/>
        </p:nvSpPr>
        <p:spPr>
          <a:xfrm>
            <a:off x="685800" y="-2629"/>
            <a:ext cx="2557585" cy="2091263"/>
          </a:xfrm>
          <a:prstGeom prst="rect">
            <a:avLst/>
          </a:prstGeom>
          <a:solidFill>
            <a:srgbClr val="0076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DrinkerBiddle_web_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337" y="1627275"/>
            <a:ext cx="1900989" cy="265025"/>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C954F4DA-3542-459C-B32B-26BFC19DAFB2}" type="datetimeFigureOut">
              <a:rPr lang="en-US" smtClean="0"/>
              <a:t>2/4/2017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D61928-A70F-4A96-8B18-F68FDECD7594}" type="slidenum">
              <a:rPr lang="en-US" smtClean="0"/>
              <a:t>‹#›</a:t>
            </a:fld>
            <a:endParaRPr lang="en-US"/>
          </a:p>
        </p:txBody>
      </p:sp>
    </p:spTree>
    <p:extLst>
      <p:ext uri="{BB962C8B-B14F-4D97-AF65-F5344CB8AC3E}">
        <p14:creationId xmlns:p14="http://schemas.microsoft.com/office/powerpoint/2010/main" val="3620826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chartAndTx">
  <p:cSld name="Title,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p:spPr>
        <p:txBody>
          <a:bodyPr/>
          <a:lstStyle/>
          <a:p>
            <a:r>
              <a:rPr lang="en-US" smtClean="0"/>
              <a:t>Click to edit Master title style</a:t>
            </a:r>
            <a:endParaRPr lang="en-US"/>
          </a:p>
        </p:txBody>
      </p:sp>
      <p:sp>
        <p:nvSpPr>
          <p:cNvPr id="3" name="Chart Placeholder 2"/>
          <p:cNvSpPr>
            <a:spLocks noGrp="1"/>
          </p:cNvSpPr>
          <p:nvPr>
            <p:ph type="chart" sz="half" idx="1"/>
          </p:nvPr>
        </p:nvSpPr>
        <p:spPr>
          <a:xfrm>
            <a:off x="457200" y="1719263"/>
            <a:ext cx="4038600" cy="4411662"/>
          </a:xfrm>
        </p:spPr>
        <p:txBody>
          <a:bodyPr/>
          <a:lstStyle/>
          <a:p>
            <a:endParaRPr lang="en-US"/>
          </a:p>
        </p:txBody>
      </p:sp>
      <p:sp>
        <p:nvSpPr>
          <p:cNvPr id="4" name="Text Placeholder 3"/>
          <p:cNvSpPr>
            <a:spLocks noGrp="1"/>
          </p:cNvSpPr>
          <p:nvPr>
            <p:ph type="body" sz="half" idx="2"/>
          </p:nvPr>
        </p:nvSpPr>
        <p:spPr>
          <a:xfrm>
            <a:off x="4648200" y="1719263"/>
            <a:ext cx="403860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8400"/>
            <a:ext cx="2133600" cy="457200"/>
          </a:xfrm>
          <a:prstGeom prst="rect">
            <a:avLst/>
          </a:prstGeom>
        </p:spPr>
        <p:txBody>
          <a:bodyPr/>
          <a:lstStyle>
            <a:lvl1pPr>
              <a:defRPr/>
            </a:lvl1pPr>
          </a:lstStyle>
          <a:p>
            <a:endParaRPr lang="en-US" alt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6553200" y="6248400"/>
            <a:ext cx="2133600" cy="457200"/>
          </a:xfrm>
        </p:spPr>
        <p:txBody>
          <a:bodyPr/>
          <a:lstStyle>
            <a:lvl1pPr>
              <a:defRPr/>
            </a:lvl1pPr>
          </a:lstStyle>
          <a:p>
            <a:fld id="{1ABA1DC1-2BE5-4DFE-9BC0-B4199077BAA8}" type="slidenum">
              <a:rPr lang="en-US" altLang="en-US"/>
              <a:pPr/>
              <a:t>‹#›</a:t>
            </a:fld>
            <a:endParaRPr lang="en-US" altLang="en-US"/>
          </a:p>
        </p:txBody>
      </p:sp>
    </p:spTree>
    <p:extLst>
      <p:ext uri="{BB962C8B-B14F-4D97-AF65-F5344CB8AC3E}">
        <p14:creationId xmlns:p14="http://schemas.microsoft.com/office/powerpoint/2010/main" val="4461172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3_Title Slide">
    <p:spTree>
      <p:nvGrpSpPr>
        <p:cNvPr id="1" name=""/>
        <p:cNvGrpSpPr/>
        <p:nvPr/>
      </p:nvGrpSpPr>
      <p:grpSpPr>
        <a:xfrm>
          <a:off x="0" y="0"/>
          <a:ext cx="0" cy="0"/>
          <a:chOff x="0" y="0"/>
          <a:chExt cx="0" cy="0"/>
        </a:xfrm>
      </p:grpSpPr>
      <p:sp>
        <p:nvSpPr>
          <p:cNvPr id="11" name="Rectangle 10"/>
          <p:cNvSpPr/>
          <p:nvPr/>
        </p:nvSpPr>
        <p:spPr>
          <a:xfrm>
            <a:off x="0" y="0"/>
            <a:ext cx="9144000" cy="279762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0" y="6714065"/>
            <a:ext cx="9144000" cy="143935"/>
          </a:xfrm>
          <a:prstGeom prst="rect">
            <a:avLst/>
          </a:prstGeom>
          <a:solidFill>
            <a:srgbClr val="0076C0"/>
          </a:solidFill>
          <a:ln>
            <a:noFill/>
          </a:ln>
          <a:effectLst>
            <a:innerShdw blurRad="234950" dir="9180000">
              <a:srgbClr val="000000">
                <a:alpha val="47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66750" y="6096000"/>
            <a:ext cx="8458200" cy="5418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faded-gri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34" y="-12795"/>
            <a:ext cx="9057132" cy="6654904"/>
          </a:xfrm>
          <a:prstGeom prst="rect">
            <a:avLst/>
          </a:prstGeom>
        </p:spPr>
      </p:pic>
      <p:sp>
        <p:nvSpPr>
          <p:cNvPr id="2" name="Title 1"/>
          <p:cNvSpPr>
            <a:spLocks noGrp="1"/>
          </p:cNvSpPr>
          <p:nvPr>
            <p:ph type="ctrTitle" hasCustomPrompt="1"/>
          </p:nvPr>
        </p:nvSpPr>
        <p:spPr>
          <a:xfrm>
            <a:off x="3683954" y="2156197"/>
            <a:ext cx="4724400" cy="609601"/>
          </a:xfrm>
        </p:spPr>
        <p:txBody>
          <a:bodyPr anchor="b"/>
          <a:lstStyle>
            <a:lvl1pPr>
              <a:defRPr sz="3000">
                <a:ln>
                  <a:noFill/>
                </a:ln>
                <a:solidFill>
                  <a:srgbClr val="1E3565"/>
                </a:solidFill>
              </a:defRPr>
            </a:lvl1pPr>
          </a:lstStyle>
          <a:p>
            <a:r>
              <a:rPr lang="en-US" dirty="0" smtClean="0"/>
              <a:t>Title</a:t>
            </a:r>
            <a:endParaRPr lang="en-US" dirty="0"/>
          </a:p>
        </p:txBody>
      </p:sp>
      <p:sp>
        <p:nvSpPr>
          <p:cNvPr id="3" name="Subtitle 2"/>
          <p:cNvSpPr>
            <a:spLocks noGrp="1"/>
          </p:cNvSpPr>
          <p:nvPr>
            <p:ph type="subTitle" idx="1"/>
          </p:nvPr>
        </p:nvSpPr>
        <p:spPr>
          <a:xfrm>
            <a:off x="3683954" y="2765798"/>
            <a:ext cx="4724400" cy="321734"/>
          </a:xfrm>
        </p:spPr>
        <p:txBody>
          <a:bodyPr anchor="t">
            <a:normAutofit/>
          </a:bodyPr>
          <a:lstStyle>
            <a:lvl1pPr marL="0" indent="0" algn="l">
              <a:buNone/>
              <a:defRPr sz="1700">
                <a:solidFill>
                  <a:srgbClr val="80818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9" name="Rectangle 8"/>
          <p:cNvSpPr/>
          <p:nvPr/>
        </p:nvSpPr>
        <p:spPr>
          <a:xfrm>
            <a:off x="685800" y="-2629"/>
            <a:ext cx="2557585" cy="2091263"/>
          </a:xfrm>
          <a:prstGeom prst="rect">
            <a:avLst/>
          </a:prstGeom>
          <a:solidFill>
            <a:srgbClr val="0076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DrinkerBiddle_web_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337" y="1627275"/>
            <a:ext cx="1900989" cy="265025"/>
          </a:xfrm>
          <a:prstGeom prst="rect">
            <a:avLst/>
          </a:prstGeom>
        </p:spPr>
      </p:pic>
    </p:spTree>
    <p:extLst>
      <p:ext uri="{BB962C8B-B14F-4D97-AF65-F5344CB8AC3E}">
        <p14:creationId xmlns:p14="http://schemas.microsoft.com/office/powerpoint/2010/main" val="276803185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719263"/>
            <a:ext cx="403860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719263"/>
            <a:ext cx="403860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xfrm>
            <a:off x="457200" y="6248400"/>
            <a:ext cx="2133600" cy="457200"/>
          </a:xfrm>
          <a:prstGeom prst="rect">
            <a:avLst/>
          </a:prstGeom>
          <a:ln/>
        </p:spPr>
        <p:txBody>
          <a:bodyPr/>
          <a:lstStyle>
            <a:lvl1pPr>
              <a:defRPr/>
            </a:lvl1pPr>
          </a:lstStyle>
          <a:p>
            <a:pPr>
              <a:defRPr/>
            </a:pPr>
            <a:endParaRPr lang="en-US" alt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altLang="en-US" smtClean="0"/>
              <a:t>(c) Jason R. Baron 2013</a:t>
            </a:r>
            <a:endParaRPr lang="en-US" altLang="en-US"/>
          </a:p>
        </p:txBody>
      </p:sp>
      <p:sp>
        <p:nvSpPr>
          <p:cNvPr id="7" name="Rectangle 7"/>
          <p:cNvSpPr>
            <a:spLocks noGrp="1" noChangeArrowheads="1"/>
          </p:cNvSpPr>
          <p:nvPr>
            <p:ph type="sldNum" sz="quarter" idx="12"/>
          </p:nvPr>
        </p:nvSpPr>
        <p:spPr>
          <a:ln/>
        </p:spPr>
        <p:txBody>
          <a:bodyPr/>
          <a:lstStyle>
            <a:lvl1pPr>
              <a:defRPr/>
            </a:lvl1pPr>
          </a:lstStyle>
          <a:p>
            <a:pPr>
              <a:defRPr/>
            </a:pPr>
            <a:fld id="{3E36A49D-BEAB-4585-A0C6-7F5036AA5939}" type="slidenum">
              <a:rPr lang="en-US" altLang="en-US"/>
              <a:pPr>
                <a:defRPr/>
              </a:pPr>
              <a:t>‹#›</a:t>
            </a:fld>
            <a:endParaRPr lang="en-US" altLang="en-US"/>
          </a:p>
        </p:txBody>
      </p:sp>
    </p:spTree>
    <p:extLst>
      <p:ext uri="{BB962C8B-B14F-4D97-AF65-F5344CB8AC3E}">
        <p14:creationId xmlns:p14="http://schemas.microsoft.com/office/powerpoint/2010/main" val="646963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a:defRPr/>
            </a:pPr>
            <a:r>
              <a:rPr lang="en-US" altLang="en-US" smtClean="0"/>
              <a:t>(c) Jason R. Baron 2013</a:t>
            </a:r>
            <a:endParaRPr lang="en-US" altLang="en-US"/>
          </a:p>
        </p:txBody>
      </p:sp>
      <p:sp>
        <p:nvSpPr>
          <p:cNvPr id="3" name="Slide Number Placeholder 2"/>
          <p:cNvSpPr>
            <a:spLocks noGrp="1"/>
          </p:cNvSpPr>
          <p:nvPr>
            <p:ph type="sldNum" sz="quarter" idx="11"/>
          </p:nvPr>
        </p:nvSpPr>
        <p:spPr/>
        <p:txBody>
          <a:bodyPr/>
          <a:lstStyle/>
          <a:p>
            <a:pPr>
              <a:defRPr/>
            </a:pPr>
            <a:fld id="{BF41FB62-831E-48B2-9E42-CF677594CD56}" type="slidenum">
              <a:rPr lang="en-US" altLang="en-US" smtClean="0"/>
              <a:pPr>
                <a:defRPr/>
              </a:pPr>
              <a:t>‹#›</a:t>
            </a:fld>
            <a:endParaRPr lang="en-US" altLang="en-US"/>
          </a:p>
        </p:txBody>
      </p:sp>
      <p:sp>
        <p:nvSpPr>
          <p:cNvPr id="4" name="Title 3"/>
          <p:cNvSpPr>
            <a:spLocks noGrp="1"/>
          </p:cNvSpPr>
          <p:nvPr>
            <p:ph type="title"/>
          </p:nvPr>
        </p:nvSpPr>
        <p:spPr/>
        <p:txBody>
          <a:bodyPr/>
          <a:lstStyle/>
          <a:p>
            <a:r>
              <a:rPr lang="en-US" smtClean="0"/>
              <a:t>Click to edit Master title style</a:t>
            </a:r>
            <a:endParaRPr lang="en-US"/>
          </a:p>
        </p:txBody>
      </p:sp>
      <p:sp>
        <p:nvSpPr>
          <p:cNvPr id="10" name="Text Placeholder 9"/>
          <p:cNvSpPr>
            <a:spLocks noGrp="1"/>
          </p:cNvSpPr>
          <p:nvPr>
            <p:ph type="body" sz="quarter" idx="12"/>
          </p:nvPr>
        </p:nvSpPr>
        <p:spPr>
          <a:xfrm>
            <a:off x="685800" y="1828800"/>
            <a:ext cx="7799832" cy="42702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2" name="Straight Connector 11"/>
          <p:cNvCxnSpPr/>
          <p:nvPr/>
        </p:nvCxnSpPr>
        <p:spPr>
          <a:xfrm>
            <a:off x="662941" y="6398846"/>
            <a:ext cx="7818118" cy="0"/>
          </a:xfrm>
          <a:prstGeom prst="line">
            <a:avLst/>
          </a:prstGeom>
          <a:ln w="12700" cmpd="sng">
            <a:solidFill>
              <a:srgbClr val="0076C0"/>
            </a:solidFill>
          </a:ln>
          <a:effectLst/>
        </p:spPr>
        <p:style>
          <a:lnRef idx="2">
            <a:schemeClr val="accent1"/>
          </a:lnRef>
          <a:fillRef idx="0">
            <a:schemeClr val="accent1"/>
          </a:fillRef>
          <a:effectRef idx="1">
            <a:schemeClr val="accent1"/>
          </a:effectRef>
          <a:fontRef idx="minor">
            <a:schemeClr val="tx1"/>
          </a:fontRef>
        </p:style>
      </p:cxnSp>
      <p:sp>
        <p:nvSpPr>
          <p:cNvPr id="4" name="Footer Placeholder 3"/>
          <p:cNvSpPr>
            <a:spLocks noGrp="1"/>
          </p:cNvSpPr>
          <p:nvPr>
            <p:ph type="ftr" sz="quarter" idx="10"/>
          </p:nvPr>
        </p:nvSpPr>
        <p:spPr/>
        <p:txBody>
          <a:bodyPr/>
          <a:lstStyle/>
          <a:p>
            <a:pPr>
              <a:defRPr/>
            </a:pPr>
            <a:r>
              <a:rPr lang="en-US" altLang="en-US" smtClean="0"/>
              <a:t>(c) Jason R. Baron 2013</a:t>
            </a:r>
            <a:endParaRPr lang="en-US" altLang="en-US"/>
          </a:p>
        </p:txBody>
      </p:sp>
      <p:sp>
        <p:nvSpPr>
          <p:cNvPr id="5" name="Slide Number Placeholder 4"/>
          <p:cNvSpPr>
            <a:spLocks noGrp="1"/>
          </p:cNvSpPr>
          <p:nvPr>
            <p:ph type="sldNum" sz="quarter" idx="11"/>
          </p:nvPr>
        </p:nvSpPr>
        <p:spPr/>
        <p:txBody>
          <a:bodyPr/>
          <a:lstStyle/>
          <a:p>
            <a:pPr>
              <a:defRPr/>
            </a:pPr>
            <a:fld id="{9AAB13B2-64EF-49DB-9F75-127144064765}" type="slidenum">
              <a:rPr lang="en-US" altLang="en-US" smtClean="0"/>
              <a:pPr>
                <a:defRPr/>
              </a:pPr>
              <a:t>‹#›</a:t>
            </a:fld>
            <a:endParaRPr lang="en-US"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p>
            <a:pPr>
              <a:defRPr/>
            </a:pPr>
            <a:r>
              <a:rPr lang="en-US" altLang="en-US" smtClean="0"/>
              <a:t>(c) Jason R. Baron 2013</a:t>
            </a:r>
            <a:endParaRPr lang="en-US" altLang="en-US"/>
          </a:p>
        </p:txBody>
      </p:sp>
      <p:sp>
        <p:nvSpPr>
          <p:cNvPr id="4" name="Slide Number Placeholder 3"/>
          <p:cNvSpPr>
            <a:spLocks noGrp="1"/>
          </p:cNvSpPr>
          <p:nvPr>
            <p:ph type="sldNum" sz="quarter" idx="11"/>
          </p:nvPr>
        </p:nvSpPr>
        <p:spPr/>
        <p:txBody>
          <a:bodyPr/>
          <a:lstStyle/>
          <a:p>
            <a:pPr>
              <a:defRPr/>
            </a:pPr>
            <a:fld id="{403294A0-030A-48F1-848F-112D50DC6AA0}" type="slidenum">
              <a:rPr lang="en-US" altLang="en-US" smtClean="0"/>
              <a:pPr>
                <a:defRPr/>
              </a:pPr>
              <a:t>‹#›</a:t>
            </a:fld>
            <a:endParaRPr lang="en-US" altLang="en-US"/>
          </a:p>
        </p:txBody>
      </p:sp>
    </p:spTree>
    <p:extLst>
      <p:ext uri="{BB962C8B-B14F-4D97-AF65-F5344CB8AC3E}">
        <p14:creationId xmlns:p14="http://schemas.microsoft.com/office/powerpoint/2010/main" val="11459719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810512"/>
            <a:ext cx="3733800" cy="4514088"/>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810512"/>
            <a:ext cx="3733800" cy="4514088"/>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0"/>
          </p:nvPr>
        </p:nvSpPr>
        <p:spPr/>
        <p:txBody>
          <a:bodyPr/>
          <a:lstStyle/>
          <a:p>
            <a:pPr>
              <a:defRPr/>
            </a:pPr>
            <a:r>
              <a:rPr lang="en-US" altLang="en-US" smtClean="0"/>
              <a:t>(c) Jason R. Baron 2013</a:t>
            </a:r>
            <a:endParaRPr lang="en-US" altLang="en-US"/>
          </a:p>
        </p:txBody>
      </p:sp>
      <p:sp>
        <p:nvSpPr>
          <p:cNvPr id="6" name="Slide Number Placeholder 5"/>
          <p:cNvSpPr>
            <a:spLocks noGrp="1"/>
          </p:cNvSpPr>
          <p:nvPr>
            <p:ph type="sldNum" sz="quarter" idx="11"/>
          </p:nvPr>
        </p:nvSpPr>
        <p:spPr/>
        <p:txBody>
          <a:bodyPr/>
          <a:lstStyle/>
          <a:p>
            <a:pPr>
              <a:defRPr/>
            </a:pPr>
            <a:fld id="{F5D5C750-3DD6-4D85-AB62-104EA54086C3}" type="slidenum">
              <a:rPr lang="en-US" altLang="en-US" smtClean="0"/>
              <a:pPr>
                <a:defRPr/>
              </a:pPr>
              <a:t>‹#›</a:t>
            </a:fld>
            <a:endParaRPr lang="en-US" alt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a:defRPr/>
            </a:pPr>
            <a:r>
              <a:rPr lang="en-US" altLang="en-US" smtClean="0"/>
              <a:t>(c) Jason R. Baron 2013</a:t>
            </a:r>
            <a:endParaRPr lang="en-US" altLang="en-US"/>
          </a:p>
        </p:txBody>
      </p:sp>
      <p:sp>
        <p:nvSpPr>
          <p:cNvPr id="3" name="Slide Number Placeholder 2"/>
          <p:cNvSpPr>
            <a:spLocks noGrp="1"/>
          </p:cNvSpPr>
          <p:nvPr>
            <p:ph type="sldNum" sz="quarter" idx="11"/>
          </p:nvPr>
        </p:nvSpPr>
        <p:spPr/>
        <p:txBody>
          <a:bodyPr/>
          <a:lstStyle/>
          <a:p>
            <a:pPr>
              <a:defRPr/>
            </a:pPr>
            <a:fld id="{5AA6088C-F7D0-42EB-A613-715233C9347D}" type="slidenum">
              <a:rPr lang="en-US" altLang="en-US" smtClean="0"/>
              <a:pPr>
                <a:defRPr/>
              </a:pPr>
              <a:t>‹#›</a:t>
            </a:fld>
            <a:endParaRPr lang="en-US"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783771"/>
            <a:ext cx="5486400" cy="39438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Footer Placeholder 1"/>
          <p:cNvSpPr>
            <a:spLocks noGrp="1"/>
          </p:cNvSpPr>
          <p:nvPr>
            <p:ph type="ftr" sz="quarter" idx="10"/>
          </p:nvPr>
        </p:nvSpPr>
        <p:spPr>
          <a:xfrm>
            <a:off x="662941" y="6019801"/>
            <a:ext cx="7338059" cy="380999"/>
          </a:xfrm>
        </p:spPr>
        <p:txBody>
          <a:bodyPr/>
          <a:lstStyle/>
          <a:p>
            <a:pPr>
              <a:defRPr/>
            </a:pPr>
            <a:r>
              <a:rPr lang="en-US" altLang="en-US" smtClean="0"/>
              <a:t>(c) Jason R. Baron 2013</a:t>
            </a:r>
            <a:endParaRPr lang="en-US" altLang="en-US" dirty="0"/>
          </a:p>
        </p:txBody>
      </p:sp>
      <p:sp>
        <p:nvSpPr>
          <p:cNvPr id="6" name="Slide Number Placeholder 2"/>
          <p:cNvSpPr>
            <a:spLocks noGrp="1"/>
          </p:cNvSpPr>
          <p:nvPr>
            <p:ph type="sldNum" sz="quarter" idx="11"/>
          </p:nvPr>
        </p:nvSpPr>
        <p:spPr>
          <a:xfrm>
            <a:off x="8077200" y="6340475"/>
            <a:ext cx="381000" cy="365125"/>
          </a:xfrm>
        </p:spPr>
        <p:txBody>
          <a:bodyPr/>
          <a:lstStyle/>
          <a:p>
            <a:pPr>
              <a:defRPr/>
            </a:pPr>
            <a:fld id="{E15FBE67-617A-47EA-A838-1DEC5850EFD3}" type="slidenum">
              <a:rPr lang="en-US" altLang="en-US" smtClean="0"/>
              <a:pPr>
                <a:defRPr/>
              </a:pPr>
              <a:t>‹#›</a:t>
            </a:fld>
            <a:endParaRPr lang="en-US" altLang="en-US"/>
          </a:p>
        </p:txBody>
      </p:sp>
    </p:spTree>
    <p:extLst>
      <p:ext uri="{BB962C8B-B14F-4D97-AF65-F5344CB8AC3E}">
        <p14:creationId xmlns:p14="http://schemas.microsoft.com/office/powerpoint/2010/main" val="3935456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245225"/>
            <a:ext cx="2133600" cy="476250"/>
          </a:xfrm>
          <a:prstGeom prst="rect">
            <a:avLst/>
          </a:prstGeom>
        </p:spPr>
        <p:txBody>
          <a:bodyPr/>
          <a:lstStyle>
            <a:lvl1pPr>
              <a:defRPr/>
            </a:lvl1pPr>
          </a:lstStyle>
          <a:p>
            <a:r>
              <a:rPr lang="en-US"/>
              <a:t>October 6, 2008</a:t>
            </a:r>
          </a:p>
        </p:txBody>
      </p:sp>
      <p:sp>
        <p:nvSpPr>
          <p:cNvPr id="8" name="Footer Placeholder 7"/>
          <p:cNvSpPr>
            <a:spLocks noGrp="1"/>
          </p:cNvSpPr>
          <p:nvPr>
            <p:ph type="ftr" sz="quarter" idx="11"/>
          </p:nvPr>
        </p:nvSpPr>
        <p:spPr>
          <a:xfrm>
            <a:off x="3124200" y="6245225"/>
            <a:ext cx="2895600" cy="476250"/>
          </a:xfrm>
        </p:spPr>
        <p:txBody>
          <a:bodyPr/>
          <a:lstStyle>
            <a:lvl1pPr>
              <a:defRPr/>
            </a:lvl1pPr>
          </a:lstStyle>
          <a:p>
            <a:r>
              <a:rPr lang="en-US"/>
              <a:t>iSchool Colloquium</a:t>
            </a:r>
          </a:p>
        </p:txBody>
      </p:sp>
      <p:sp>
        <p:nvSpPr>
          <p:cNvPr id="9" name="Slide Number Placeholder 8"/>
          <p:cNvSpPr>
            <a:spLocks noGrp="1"/>
          </p:cNvSpPr>
          <p:nvPr>
            <p:ph type="sldNum" sz="quarter" idx="12"/>
          </p:nvPr>
        </p:nvSpPr>
        <p:spPr>
          <a:xfrm>
            <a:off x="6553200" y="6245225"/>
            <a:ext cx="2133600" cy="476250"/>
          </a:xfrm>
        </p:spPr>
        <p:txBody>
          <a:bodyPr/>
          <a:lstStyle>
            <a:lvl1pPr>
              <a:defRPr/>
            </a:lvl1pPr>
          </a:lstStyle>
          <a:p>
            <a:fld id="{7D875DB4-58D1-4949-AEEA-6D046A615837}" type="slidenum">
              <a:rPr lang="en-US"/>
              <a:pPr/>
              <a:t>‹#›</a:t>
            </a:fld>
            <a:endParaRPr lang="en-US"/>
          </a:p>
        </p:txBody>
      </p:sp>
    </p:spTree>
    <p:extLst>
      <p:ext uri="{BB962C8B-B14F-4D97-AF65-F5344CB8AC3E}">
        <p14:creationId xmlns:p14="http://schemas.microsoft.com/office/powerpoint/2010/main" val="15056424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1_Custom Layout">
    <p:spTree>
      <p:nvGrpSpPr>
        <p:cNvPr id="1" name="Shape 49"/>
        <p:cNvGrpSpPr/>
        <p:nvPr/>
      </p:nvGrpSpPr>
      <p:grpSpPr>
        <a:xfrm>
          <a:off x="0" y="0"/>
          <a:ext cx="0" cy="0"/>
          <a:chOff x="0" y="0"/>
          <a:chExt cx="0" cy="0"/>
        </a:xfrm>
      </p:grpSpPr>
      <p:sp>
        <p:nvSpPr>
          <p:cNvPr id="50" name="Shape 50"/>
          <p:cNvSpPr txBox="1">
            <a:spLocks noGrp="1"/>
          </p:cNvSpPr>
          <p:nvPr>
            <p:ph type="sldNum" idx="12"/>
          </p:nvPr>
        </p:nvSpPr>
        <p:spPr>
          <a:xfrm>
            <a:off x="4020776" y="6322832"/>
            <a:ext cx="762000" cy="288925"/>
          </a:xfrm>
          <a:prstGeom prst="rect">
            <a:avLst/>
          </a:prstGeom>
          <a:noFill/>
          <a:ln>
            <a:noFill/>
          </a:ln>
        </p:spPr>
        <p:txBody>
          <a:bodyPr lIns="91425" tIns="91425" rIns="91425" bIns="91425" anchor="ctr" anchorCtr="0"/>
          <a:lstStyle>
            <a:lvl1pPr marL="0" marR="0" indent="0" algn="r" rtl="0">
              <a:spcBef>
                <a:spcPts val="0"/>
              </a:spcBef>
              <a:defRPr/>
            </a:lvl1pPr>
            <a:lvl2pPr marL="342900" marR="0" indent="0" algn="l" rtl="0">
              <a:spcBef>
                <a:spcPts val="0"/>
              </a:spcBef>
              <a:defRPr/>
            </a:lvl2pPr>
            <a:lvl3pPr marL="685800" marR="0" indent="0" algn="l" rtl="0">
              <a:spcBef>
                <a:spcPts val="0"/>
              </a:spcBef>
              <a:defRPr/>
            </a:lvl3pPr>
            <a:lvl4pPr marL="1028700" marR="0" indent="0" algn="l" rtl="0">
              <a:spcBef>
                <a:spcPts val="0"/>
              </a:spcBef>
              <a:defRPr/>
            </a:lvl4pPr>
            <a:lvl5pPr marL="1371600" marR="0" indent="0" algn="l" rtl="0">
              <a:spcBef>
                <a:spcPts val="0"/>
              </a:spcBef>
              <a:defRPr/>
            </a:lvl5pPr>
            <a:lvl6pPr marL="1714500" marR="0" indent="0" algn="l" rtl="0">
              <a:spcBef>
                <a:spcPts val="0"/>
              </a:spcBef>
              <a:defRPr/>
            </a:lvl6pPr>
            <a:lvl7pPr marL="2057400" marR="0" indent="0" algn="l" rtl="0">
              <a:spcBef>
                <a:spcPts val="0"/>
              </a:spcBef>
              <a:defRPr/>
            </a:lvl7pPr>
            <a:lvl8pPr marL="2400300" marR="0" indent="0" algn="l" rtl="0">
              <a:spcBef>
                <a:spcPts val="0"/>
              </a:spcBef>
              <a:defRPr/>
            </a:lvl8pPr>
            <a:lvl9pPr marL="2743200" marR="0" indent="0" algn="l" rtl="0">
              <a:spcBef>
                <a:spcPts val="0"/>
              </a:spcBef>
              <a:defRPr/>
            </a:lvl9pPr>
          </a:lstStyle>
          <a:p>
            <a:endParaRPr/>
          </a:p>
        </p:txBody>
      </p:sp>
      <p:sp>
        <p:nvSpPr>
          <p:cNvPr id="51" name="Shape 51"/>
          <p:cNvSpPr/>
          <p:nvPr/>
        </p:nvSpPr>
        <p:spPr>
          <a:xfrm>
            <a:off x="0" y="0"/>
            <a:ext cx="9144000" cy="6858000"/>
          </a:xfrm>
          <a:prstGeom prst="rect">
            <a:avLst/>
          </a:prstGeom>
          <a:solidFill>
            <a:schemeClr val="lt1"/>
          </a:solidFill>
          <a:ln>
            <a:noFill/>
          </a:ln>
        </p:spPr>
        <p:txBody>
          <a:bodyPr lIns="68569" tIns="34275" rIns="68569" bIns="34275" anchor="ctr" anchorCtr="0">
            <a:noAutofit/>
          </a:bodyPr>
          <a:lstStyle/>
          <a:p>
            <a:pPr marL="0" marR="0" lvl="0" indent="0" algn="ctr" rtl="0">
              <a:spcBef>
                <a:spcPts val="0"/>
              </a:spcBef>
              <a:spcAft>
                <a:spcPts val="0"/>
              </a:spcAft>
              <a:buNone/>
            </a:pPr>
            <a:endParaRPr sz="1350" b="0" i="0" u="none" strike="noStrike" cap="none" baseline="0">
              <a:solidFill>
                <a:srgbClr val="FFFFFF"/>
              </a:solidFill>
              <a:latin typeface="Cambria"/>
              <a:ea typeface="Cambria"/>
              <a:cs typeface="Cambria"/>
              <a:sym typeface="Cambria"/>
            </a:endParaRPr>
          </a:p>
        </p:txBody>
      </p:sp>
    </p:spTree>
    <p:extLst>
      <p:ext uri="{BB962C8B-B14F-4D97-AF65-F5344CB8AC3E}">
        <p14:creationId xmlns:p14="http://schemas.microsoft.com/office/powerpoint/2010/main" val="3296084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1219200"/>
            <a:ext cx="7795258" cy="590595"/>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1828800"/>
            <a:ext cx="7795258" cy="4267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27" name="Straight Connector 26"/>
          <p:cNvCxnSpPr/>
          <p:nvPr userDrawn="1"/>
        </p:nvCxnSpPr>
        <p:spPr>
          <a:xfrm>
            <a:off x="662941" y="6398846"/>
            <a:ext cx="7818118" cy="0"/>
          </a:xfrm>
          <a:prstGeom prst="line">
            <a:avLst/>
          </a:prstGeom>
          <a:ln w="12700" cmpd="sng">
            <a:solidFill>
              <a:srgbClr val="0076C0"/>
            </a:solidFill>
          </a:ln>
          <a:effectLst/>
        </p:spPr>
        <p:style>
          <a:lnRef idx="2">
            <a:schemeClr val="accent1"/>
          </a:lnRef>
          <a:fillRef idx="0">
            <a:schemeClr val="accent1"/>
          </a:fillRef>
          <a:effectRef idx="1">
            <a:schemeClr val="accent1"/>
          </a:effectRef>
          <a:fontRef idx="minor">
            <a:schemeClr val="tx1"/>
          </a:fontRef>
        </p:style>
      </p:cxnSp>
      <p:sp>
        <p:nvSpPr>
          <p:cNvPr id="4" name="Footer Placeholder 3"/>
          <p:cNvSpPr>
            <a:spLocks noGrp="1"/>
          </p:cNvSpPr>
          <p:nvPr>
            <p:ph type="ftr" sz="quarter" idx="3"/>
          </p:nvPr>
        </p:nvSpPr>
        <p:spPr>
          <a:xfrm>
            <a:off x="662941" y="6340475"/>
            <a:ext cx="7338059" cy="365125"/>
          </a:xfrm>
          <a:prstGeom prst="rect">
            <a:avLst/>
          </a:prstGeom>
        </p:spPr>
        <p:txBody>
          <a:bodyPr vert="horz" lIns="91440" tIns="45720" rIns="91440" bIns="45720" rtlCol="0" anchor="ctr"/>
          <a:lstStyle>
            <a:lvl1pPr algn="r">
              <a:defRPr sz="800">
                <a:solidFill>
                  <a:srgbClr val="0076C0"/>
                </a:solidFill>
                <a:latin typeface="Arial" pitchFamily="34" charset="0"/>
                <a:cs typeface="Arial" pitchFamily="34" charset="0"/>
              </a:defRPr>
            </a:lvl1pPr>
          </a:lstStyle>
          <a:p>
            <a:pPr>
              <a:defRPr/>
            </a:pPr>
            <a:r>
              <a:rPr lang="en-US" altLang="en-US" smtClean="0"/>
              <a:t>(c) Jason R. Baron 2013</a:t>
            </a:r>
            <a:endParaRPr lang="en-US" altLang="en-US" dirty="0"/>
          </a:p>
        </p:txBody>
      </p:sp>
      <p:sp>
        <p:nvSpPr>
          <p:cNvPr id="9" name="Slide Number Placeholder 8"/>
          <p:cNvSpPr>
            <a:spLocks noGrp="1"/>
          </p:cNvSpPr>
          <p:nvPr>
            <p:ph type="sldNum" sz="quarter" idx="4"/>
          </p:nvPr>
        </p:nvSpPr>
        <p:spPr>
          <a:xfrm>
            <a:off x="8077200" y="6340475"/>
            <a:ext cx="381000" cy="365125"/>
          </a:xfrm>
          <a:prstGeom prst="rect">
            <a:avLst/>
          </a:prstGeom>
          <a:ln>
            <a:noFill/>
          </a:ln>
        </p:spPr>
        <p:txBody>
          <a:bodyPr vert="horz" lIns="91440" tIns="45720" rIns="91440" bIns="45720" rtlCol="0" anchor="ctr"/>
          <a:lstStyle>
            <a:lvl1pPr algn="l">
              <a:defRPr sz="800">
                <a:solidFill>
                  <a:srgbClr val="002846"/>
                </a:solidFill>
                <a:latin typeface="Arial" pitchFamily="34" charset="0"/>
                <a:cs typeface="Arial" pitchFamily="34" charset="0"/>
              </a:defRPr>
            </a:lvl1pPr>
          </a:lstStyle>
          <a:p>
            <a:pPr>
              <a:defRPr/>
            </a:pPr>
            <a:fld id="{403294A0-030A-48F1-848F-112D50DC6AA0}" type="slidenum">
              <a:rPr lang="en-US" altLang="en-US" smtClean="0"/>
              <a:pPr>
                <a:defRPr/>
              </a:pPr>
              <a:t>‹#›</a:t>
            </a:fld>
            <a:endParaRPr lang="en-US" altLang="en-US"/>
          </a:p>
        </p:txBody>
      </p:sp>
      <p:cxnSp>
        <p:nvCxnSpPr>
          <p:cNvPr id="11" name="Straight Connector 10"/>
          <p:cNvCxnSpPr/>
          <p:nvPr userDrawn="1"/>
        </p:nvCxnSpPr>
        <p:spPr>
          <a:xfrm>
            <a:off x="8001000" y="6398846"/>
            <a:ext cx="0" cy="230554"/>
          </a:xfrm>
          <a:prstGeom prst="line">
            <a:avLst/>
          </a:prstGeom>
          <a:ln>
            <a:solidFill>
              <a:srgbClr val="0076C0"/>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0" y="6714065"/>
            <a:ext cx="9144000" cy="143935"/>
          </a:xfrm>
          <a:prstGeom prst="rect">
            <a:avLst/>
          </a:prstGeom>
          <a:solidFill>
            <a:srgbClr val="0076C0"/>
          </a:solidFill>
          <a:ln>
            <a:noFill/>
          </a:ln>
          <a:effectLst>
            <a:innerShdw blurRad="234950" dir="9180000">
              <a:srgbClr val="000000">
                <a:alpha val="47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fadded-top-grid.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371290" y="47095"/>
            <a:ext cx="4726991" cy="2163871"/>
          </a:xfrm>
          <a:prstGeom prst="rect">
            <a:avLst/>
          </a:prstGeom>
        </p:spPr>
      </p:pic>
      <p:pic>
        <p:nvPicPr>
          <p:cNvPr id="13" name="Picture 12" descr="DrinkerBiddle_web_blue.png"/>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49903" y="574725"/>
            <a:ext cx="1432454" cy="201168"/>
          </a:xfrm>
          <a:prstGeom prst="rect">
            <a:avLst/>
          </a:prstGeom>
        </p:spPr>
      </p:pic>
    </p:spTree>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Lst>
  <p:timing>
    <p:tnLst>
      <p:par>
        <p:cTn id="1" dur="indefinite" restart="never" nodeType="tmRoot"/>
      </p:par>
    </p:tnLst>
  </p:timing>
  <p:hf sldNum="0" hdr="0" dt="0"/>
  <p:txStyles>
    <p:titleStyle>
      <a:lvl1pPr algn="l" defTabSz="914400" rtl="0" eaLnBrk="1" latinLnBrk="0" hangingPunct="1">
        <a:spcBef>
          <a:spcPct val="0"/>
        </a:spcBef>
        <a:buNone/>
        <a:defRPr sz="2700" kern="1200" cap="none" spc="-100" baseline="0">
          <a:ln>
            <a:noFill/>
          </a:ln>
          <a:solidFill>
            <a:srgbClr val="0076C0"/>
          </a:solidFill>
          <a:effectLst/>
          <a:latin typeface="Arial" pitchFamily="34" charset="0"/>
          <a:ea typeface="+mj-ea"/>
          <a:cs typeface="Arial" pitchFamily="34" charset="0"/>
        </a:defRPr>
      </a:lvl1pPr>
    </p:titleStyle>
    <p:bodyStyle>
      <a:lvl1pPr marL="347472" indent="-228600" algn="l" defTabSz="914400" rtl="0" eaLnBrk="1" latinLnBrk="0" hangingPunct="1">
        <a:lnSpc>
          <a:spcPct val="120000"/>
        </a:lnSpc>
        <a:spcBef>
          <a:spcPts val="910"/>
        </a:spcBef>
        <a:buClr>
          <a:srgbClr val="0076C0"/>
        </a:buClr>
        <a:buFont typeface="Wingdings" pitchFamily="2" charset="2"/>
        <a:buChar char="§"/>
        <a:defRPr sz="2200" kern="1200">
          <a:solidFill>
            <a:schemeClr val="tx1"/>
          </a:solidFill>
          <a:latin typeface="Arial" pitchFamily="34" charset="0"/>
          <a:ea typeface="+mn-ea"/>
          <a:cs typeface="Arial" pitchFamily="34" charset="0"/>
        </a:defRPr>
      </a:lvl1pPr>
      <a:lvl2pPr marL="566928" indent="-228600" algn="l" defTabSz="914400" rtl="0" eaLnBrk="1" latinLnBrk="0" hangingPunct="1">
        <a:lnSpc>
          <a:spcPct val="120000"/>
        </a:lnSpc>
        <a:spcBef>
          <a:spcPts val="910"/>
        </a:spcBef>
        <a:buClrTx/>
        <a:buFont typeface="Arial" pitchFamily="34" charset="0"/>
        <a:buChar char="-"/>
        <a:defRPr sz="1800" kern="1200">
          <a:solidFill>
            <a:schemeClr val="tx1"/>
          </a:solidFill>
          <a:latin typeface="Arial" pitchFamily="34" charset="0"/>
          <a:ea typeface="+mn-ea"/>
          <a:cs typeface="Arial" pitchFamily="34" charset="0"/>
        </a:defRPr>
      </a:lvl2pPr>
      <a:lvl3pPr marL="859536" indent="-228600" algn="l" defTabSz="914400" rtl="0" eaLnBrk="1" latinLnBrk="0" hangingPunct="1">
        <a:lnSpc>
          <a:spcPct val="120000"/>
        </a:lnSpc>
        <a:spcBef>
          <a:spcPts val="910"/>
        </a:spcBef>
        <a:buClrTx/>
        <a:buFont typeface="Arial" pitchFamily="34" charset="0"/>
        <a:buChar char="•"/>
        <a:defRPr sz="1600" kern="1200">
          <a:solidFill>
            <a:schemeClr val="tx1"/>
          </a:solidFill>
          <a:latin typeface="Arial" pitchFamily="34" charset="0"/>
          <a:ea typeface="+mn-ea"/>
          <a:cs typeface="Arial" pitchFamily="34" charset="0"/>
        </a:defRPr>
      </a:lvl3pPr>
      <a:lvl4pPr marL="1152144" indent="-228600" algn="l" defTabSz="914400" rtl="0" eaLnBrk="1" latinLnBrk="0" hangingPunct="1">
        <a:lnSpc>
          <a:spcPct val="120000"/>
        </a:lnSpc>
        <a:spcBef>
          <a:spcPts val="910"/>
        </a:spcBef>
        <a:buClrTx/>
        <a:buFont typeface="Arial" pitchFamily="34" charset="0"/>
        <a:buChar char="•"/>
        <a:defRPr sz="1600" kern="1200">
          <a:solidFill>
            <a:schemeClr val="tx1"/>
          </a:solidFill>
          <a:latin typeface="Arial" pitchFamily="34" charset="0"/>
          <a:ea typeface="+mn-ea"/>
          <a:cs typeface="Arial" pitchFamily="34" charset="0"/>
        </a:defRPr>
      </a:lvl4pPr>
      <a:lvl5pPr marL="1371600" indent="-228600" algn="l" defTabSz="914400" rtl="0" eaLnBrk="1" latinLnBrk="0" hangingPunct="1">
        <a:lnSpc>
          <a:spcPct val="120000"/>
        </a:lnSpc>
        <a:spcBef>
          <a:spcPts val="910"/>
        </a:spcBef>
        <a:buClrTx/>
        <a:buFont typeface="Arial" pitchFamily="34" charset="0"/>
        <a:buChar char="•"/>
        <a:defRPr sz="1600" kern="1200" baseline="0">
          <a:solidFill>
            <a:schemeClr val="tx1"/>
          </a:solidFill>
          <a:latin typeface="Arial" pitchFamily="34" charset="0"/>
          <a:ea typeface="+mn-ea"/>
          <a:cs typeface="Arial" pitchFamily="34" charset="0"/>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3.v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5.jpeg"/><Relationship Id="rId4" Type="http://schemas.openxmlformats.org/officeDocument/2006/relationships/image" Target="../media/image24.jpe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30.wmf"/><Relationship Id="rId2" Type="http://schemas.openxmlformats.org/officeDocument/2006/relationships/slideLayout" Target="../slideLayouts/slideLayout8.xml"/><Relationship Id="rId1" Type="http://schemas.openxmlformats.org/officeDocument/2006/relationships/tags" Target="../tags/tag1.xml"/><Relationship Id="rId6" Type="http://schemas.openxmlformats.org/officeDocument/2006/relationships/image" Target="../media/image29.wmf"/><Relationship Id="rId5" Type="http://schemas.openxmlformats.org/officeDocument/2006/relationships/image" Target="../media/image28.jpeg"/><Relationship Id="rId4" Type="http://schemas.openxmlformats.org/officeDocument/2006/relationships/image" Target="../media/image27.wm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30.wmf"/><Relationship Id="rId2" Type="http://schemas.openxmlformats.org/officeDocument/2006/relationships/slideLayout" Target="../slideLayouts/slideLayout8.xml"/><Relationship Id="rId1" Type="http://schemas.openxmlformats.org/officeDocument/2006/relationships/tags" Target="../tags/tag2.xml"/><Relationship Id="rId6" Type="http://schemas.openxmlformats.org/officeDocument/2006/relationships/image" Target="../media/image29.wmf"/><Relationship Id="rId5" Type="http://schemas.openxmlformats.org/officeDocument/2006/relationships/image" Target="../media/image28.jpeg"/><Relationship Id="rId4" Type="http://schemas.openxmlformats.org/officeDocument/2006/relationships/image" Target="../media/image27.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web2.westlaw.com/find/default.wl?rs=WLW8.04&amp;serialnum=0331259447&amp;fn=_top&amp;sv=Split&amp;tc=-1&amp;findtype=Y&amp;tf=-1&amp;db=109834&amp;vr=2.0&amp;rp=/find/default.wl&amp;mt=WestlawGC"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0.xml"/><Relationship Id="rId1" Type="http://schemas.openxmlformats.org/officeDocument/2006/relationships/vmlDrawing" Target="../drawings/vmlDrawing4.vml"/><Relationship Id="rId5" Type="http://schemas.openxmlformats.org/officeDocument/2006/relationships/image" Target="../media/image36.emf"/><Relationship Id="rId4" Type="http://schemas.openxmlformats.org/officeDocument/2006/relationships/oleObject" Target="../embeddings/Microsoft_Excel_97-2003_Worksheet1.xls"/></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1.xml"/><Relationship Id="rId1" Type="http://schemas.openxmlformats.org/officeDocument/2006/relationships/vmlDrawing" Target="../drawings/vmlDrawing5.vml"/><Relationship Id="rId5" Type="http://schemas.openxmlformats.org/officeDocument/2006/relationships/image" Target="../media/image37.emf"/><Relationship Id="rId4" Type="http://schemas.openxmlformats.org/officeDocument/2006/relationships/oleObject" Target="../embeddings/oleObject4.bin"/></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vmlDrawing" Target="../drawings/vmlDrawing6.vml"/><Relationship Id="rId5" Type="http://schemas.openxmlformats.org/officeDocument/2006/relationships/image" Target="../media/image38.wmf"/><Relationship Id="rId4" Type="http://schemas.openxmlformats.org/officeDocument/2006/relationships/oleObject" Target="../embeddings/oleObject5.bin"/></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hyperlink" Target="http://www.thesedonaconference.org/"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13.jpe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9.xml"/><Relationship Id="rId4" Type="http://schemas.openxmlformats.org/officeDocument/2006/relationships/image" Target="../media/image52.png"/></Relationships>
</file>

<file path=ppt/slides/_rels/slide75.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hyperlink" Target="http://www.thesedonaconference.org/"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vmlDrawing" Target="../drawings/vmlDrawing2.vml"/><Relationship Id="rId5" Type="http://schemas.openxmlformats.org/officeDocument/2006/relationships/image" Target="../media/image14.png"/><Relationship Id="rId4" Type="http://schemas.openxmlformats.org/officeDocument/2006/relationships/oleObject" Target="../embeddings/oleObject2.bin"/></Relationships>
</file>

<file path=ppt/slides/_rels/slide80.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type="subTitle" idx="1"/>
          </p:nvPr>
        </p:nvSpPr>
        <p:spPr>
          <a:xfrm>
            <a:off x="2286000" y="2438400"/>
            <a:ext cx="6629400" cy="3810000"/>
          </a:xfrm>
        </p:spPr>
        <p:txBody>
          <a:bodyPr>
            <a:normAutofit lnSpcReduction="10000"/>
          </a:bodyPr>
          <a:lstStyle/>
          <a:p>
            <a:pPr algn="r" eaLnBrk="1" hangingPunct="1">
              <a:lnSpc>
                <a:spcPct val="80000"/>
              </a:lnSpc>
              <a:buFont typeface="Wingdings" pitchFamily="2" charset="2"/>
              <a:buNone/>
            </a:pPr>
            <a:r>
              <a:rPr lang="en-US" sz="1800" dirty="0" smtClean="0">
                <a:solidFill>
                  <a:schemeClr val="tx1"/>
                </a:solidFill>
              </a:rPr>
              <a:t>The Future of Automation, Apps, &amp; Data in Law</a:t>
            </a:r>
          </a:p>
          <a:p>
            <a:pPr algn="r" eaLnBrk="1" hangingPunct="1">
              <a:lnSpc>
                <a:spcPct val="80000"/>
              </a:lnSpc>
              <a:buFont typeface="Wingdings" pitchFamily="2" charset="2"/>
              <a:buNone/>
            </a:pPr>
            <a:r>
              <a:rPr lang="en-US" sz="1800" dirty="0" smtClean="0">
                <a:solidFill>
                  <a:schemeClr val="tx1"/>
                </a:solidFill>
              </a:rPr>
              <a:t>MIT </a:t>
            </a:r>
          </a:p>
          <a:p>
            <a:pPr algn="r" eaLnBrk="1" hangingPunct="1">
              <a:lnSpc>
                <a:spcPct val="80000"/>
              </a:lnSpc>
              <a:buFont typeface="Wingdings" pitchFamily="2" charset="2"/>
              <a:buNone/>
            </a:pPr>
            <a:r>
              <a:rPr lang="en-US" sz="1800" dirty="0" smtClean="0">
                <a:solidFill>
                  <a:schemeClr val="tx1"/>
                </a:solidFill>
              </a:rPr>
              <a:t>Cambridge, MA</a:t>
            </a:r>
          </a:p>
          <a:p>
            <a:pPr algn="r" eaLnBrk="1" hangingPunct="1">
              <a:lnSpc>
                <a:spcPct val="80000"/>
              </a:lnSpc>
              <a:buFont typeface="Wingdings" pitchFamily="2" charset="2"/>
              <a:buNone/>
            </a:pPr>
            <a:r>
              <a:rPr lang="en-US" sz="1800" dirty="0" smtClean="0">
                <a:solidFill>
                  <a:schemeClr val="tx1"/>
                </a:solidFill>
              </a:rPr>
              <a:t>November 26, 2015</a:t>
            </a:r>
          </a:p>
          <a:p>
            <a:pPr algn="r" eaLnBrk="1" hangingPunct="1">
              <a:lnSpc>
                <a:spcPct val="80000"/>
              </a:lnSpc>
              <a:buFont typeface="Wingdings" pitchFamily="2" charset="2"/>
              <a:buNone/>
            </a:pPr>
            <a:endParaRPr lang="en-US" sz="1800" dirty="0" smtClean="0">
              <a:solidFill>
                <a:schemeClr val="tx1"/>
              </a:solidFill>
            </a:endParaRPr>
          </a:p>
          <a:p>
            <a:pPr algn="r" eaLnBrk="1" hangingPunct="1">
              <a:lnSpc>
                <a:spcPct val="80000"/>
              </a:lnSpc>
              <a:buFont typeface="Wingdings" pitchFamily="2" charset="2"/>
              <a:buNone/>
            </a:pPr>
            <a:r>
              <a:rPr lang="en-US" sz="1800" dirty="0" smtClean="0">
                <a:solidFill>
                  <a:schemeClr val="tx1"/>
                </a:solidFill>
              </a:rPr>
              <a:t>Jason R. Baron, Esq.</a:t>
            </a:r>
          </a:p>
          <a:p>
            <a:pPr algn="r" eaLnBrk="1" hangingPunct="1">
              <a:lnSpc>
                <a:spcPct val="80000"/>
              </a:lnSpc>
              <a:buFont typeface="Wingdings" pitchFamily="2" charset="2"/>
              <a:buNone/>
            </a:pPr>
            <a:r>
              <a:rPr lang="en-US" sz="1800" dirty="0" smtClean="0">
                <a:solidFill>
                  <a:schemeClr val="tx1"/>
                </a:solidFill>
              </a:rPr>
              <a:t>Information Governance and </a:t>
            </a:r>
            <a:r>
              <a:rPr lang="en-US" sz="1800" dirty="0" err="1" smtClean="0">
                <a:solidFill>
                  <a:schemeClr val="tx1"/>
                </a:solidFill>
              </a:rPr>
              <a:t>eDiscovery</a:t>
            </a:r>
            <a:r>
              <a:rPr lang="en-US" sz="1800" dirty="0" smtClean="0">
                <a:solidFill>
                  <a:schemeClr val="tx1"/>
                </a:solidFill>
              </a:rPr>
              <a:t> Group</a:t>
            </a:r>
          </a:p>
          <a:p>
            <a:pPr algn="r" eaLnBrk="1" hangingPunct="1">
              <a:lnSpc>
                <a:spcPct val="80000"/>
              </a:lnSpc>
              <a:buFont typeface="Wingdings" pitchFamily="2" charset="2"/>
              <a:buNone/>
            </a:pPr>
            <a:r>
              <a:rPr lang="en-US" sz="1800" dirty="0" smtClean="0">
                <a:solidFill>
                  <a:schemeClr val="tx1"/>
                </a:solidFill>
              </a:rPr>
              <a:t>Drinker Biddle &amp; </a:t>
            </a:r>
            <a:r>
              <a:rPr lang="en-US" sz="1800" dirty="0" err="1" smtClean="0">
                <a:solidFill>
                  <a:schemeClr val="tx1"/>
                </a:solidFill>
              </a:rPr>
              <a:t>Reath</a:t>
            </a:r>
            <a:r>
              <a:rPr lang="en-US" sz="1800" dirty="0" smtClean="0">
                <a:solidFill>
                  <a:schemeClr val="tx1"/>
                </a:solidFill>
              </a:rPr>
              <a:t> LLP</a:t>
            </a:r>
          </a:p>
          <a:p>
            <a:pPr algn="r" eaLnBrk="1" hangingPunct="1">
              <a:lnSpc>
                <a:spcPct val="80000"/>
              </a:lnSpc>
              <a:buFont typeface="Wingdings" pitchFamily="2" charset="2"/>
              <a:buNone/>
            </a:pPr>
            <a:r>
              <a:rPr lang="en-US" sz="1800" dirty="0" smtClean="0">
                <a:solidFill>
                  <a:schemeClr val="tx1"/>
                </a:solidFill>
              </a:rPr>
              <a:t>Washington, D.C. 20005</a:t>
            </a:r>
          </a:p>
          <a:p>
            <a:pPr algn="r" eaLnBrk="1" hangingPunct="1">
              <a:lnSpc>
                <a:spcPct val="80000"/>
              </a:lnSpc>
              <a:buFont typeface="Wingdings" pitchFamily="2" charset="2"/>
              <a:buNone/>
            </a:pPr>
            <a:endParaRPr lang="en-US" sz="1800" dirty="0">
              <a:solidFill>
                <a:schemeClr val="tx1"/>
              </a:solidFill>
            </a:endParaRPr>
          </a:p>
          <a:p>
            <a:pPr algn="r" eaLnBrk="1" hangingPunct="1">
              <a:lnSpc>
                <a:spcPct val="80000"/>
              </a:lnSpc>
              <a:buFont typeface="Wingdings" pitchFamily="2" charset="2"/>
              <a:buNone/>
            </a:pPr>
            <a:endParaRPr lang="en-US" sz="1800" dirty="0" smtClean="0">
              <a:solidFill>
                <a:schemeClr val="tx1"/>
              </a:solidFill>
            </a:endParaRPr>
          </a:p>
          <a:p>
            <a:pPr algn="r" eaLnBrk="1" hangingPunct="1">
              <a:lnSpc>
                <a:spcPct val="80000"/>
              </a:lnSpc>
              <a:buFont typeface="Wingdings" pitchFamily="2" charset="2"/>
              <a:buNone/>
            </a:pPr>
            <a:r>
              <a:rPr lang="en-US" sz="900" dirty="0" smtClean="0"/>
              <a:t>© Jason R. Baron 2017</a:t>
            </a:r>
            <a:endParaRPr lang="en-US" sz="1800" dirty="0"/>
          </a:p>
          <a:p>
            <a:pPr eaLnBrk="1" hangingPunct="1">
              <a:lnSpc>
                <a:spcPct val="80000"/>
              </a:lnSpc>
              <a:buFont typeface="Wingdings" pitchFamily="2" charset="2"/>
              <a:buNone/>
            </a:pPr>
            <a:endParaRPr lang="en-US" sz="1800" dirty="0" smtClean="0"/>
          </a:p>
          <a:p>
            <a:pPr eaLnBrk="1" hangingPunct="1">
              <a:lnSpc>
                <a:spcPct val="80000"/>
              </a:lnSpc>
              <a:buFont typeface="Wingdings" pitchFamily="2" charset="2"/>
              <a:buNone/>
            </a:pPr>
            <a:endParaRPr lang="en-US" sz="1800" dirty="0" smtClean="0"/>
          </a:p>
          <a:p>
            <a:pPr eaLnBrk="1" hangingPunct="1">
              <a:lnSpc>
                <a:spcPct val="80000"/>
              </a:lnSpc>
              <a:buFont typeface="Wingdings" pitchFamily="2" charset="2"/>
              <a:buNone/>
            </a:pPr>
            <a:endParaRPr lang="en-US" sz="1800" dirty="0" smtClean="0"/>
          </a:p>
          <a:p>
            <a:pPr eaLnBrk="1" hangingPunct="1">
              <a:lnSpc>
                <a:spcPct val="80000"/>
              </a:lnSpc>
              <a:buFont typeface="Wingdings" pitchFamily="2" charset="2"/>
              <a:buNone/>
            </a:pPr>
            <a:endParaRPr lang="en-US" sz="2800" b="1" dirty="0" smtClean="0"/>
          </a:p>
        </p:txBody>
      </p:sp>
      <p:sp>
        <p:nvSpPr>
          <p:cNvPr id="8194" name="Rectangle 2"/>
          <p:cNvSpPr>
            <a:spLocks noGrp="1" noChangeArrowheads="1"/>
          </p:cNvSpPr>
          <p:nvPr>
            <p:ph type="ctrTitle"/>
          </p:nvPr>
        </p:nvSpPr>
        <p:spPr>
          <a:xfrm>
            <a:off x="3276600" y="762000"/>
            <a:ext cx="5715000" cy="1295400"/>
          </a:xfrm>
          <a:noFill/>
          <a:ln>
            <a:noFill/>
          </a:ln>
        </p:spPr>
        <p:txBody>
          <a:bodyPr/>
          <a:lstStyle/>
          <a:p>
            <a:pPr algn="r"/>
            <a:r>
              <a:rPr lang="en-US" sz="2000" b="1" dirty="0" smtClean="0"/>
              <a:t/>
            </a:r>
            <a:br>
              <a:rPr lang="en-US" sz="2000" b="1" dirty="0" smtClean="0"/>
            </a:br>
            <a:r>
              <a:rPr lang="en-US" sz="2000" b="1" dirty="0"/>
              <a:t/>
            </a:r>
            <a:br>
              <a:rPr lang="en-US" sz="2000" b="1" dirty="0"/>
            </a:br>
            <a:r>
              <a:rPr lang="en-US" sz="2000" b="1" dirty="0" smtClean="0"/>
              <a:t/>
            </a:r>
            <a:br>
              <a:rPr lang="en-US" sz="2000" b="1" dirty="0" smtClean="0"/>
            </a:br>
            <a:r>
              <a:rPr lang="en-US" sz="2000" b="1" dirty="0"/>
              <a:t/>
            </a:r>
            <a:br>
              <a:rPr lang="en-US" sz="2000" b="1" dirty="0"/>
            </a:br>
            <a:r>
              <a:rPr lang="en-US" sz="2000" b="1" dirty="0" smtClean="0"/>
              <a:t/>
            </a:r>
            <a:br>
              <a:rPr lang="en-US" sz="2000" b="1" dirty="0" smtClean="0"/>
            </a:br>
            <a:r>
              <a:rPr lang="en-US" sz="2000" b="1" dirty="0"/>
              <a:t/>
            </a:r>
            <a:br>
              <a:rPr lang="en-US" sz="2000" b="1" dirty="0"/>
            </a:br>
            <a:r>
              <a:rPr lang="en-US" sz="2000" b="1" dirty="0" smtClean="0"/>
              <a:t>The Path to Predictive Coding in E-Discovery Search </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609600"/>
            <a:ext cx="6499858" cy="1200195"/>
          </a:xfrm>
        </p:spPr>
        <p:txBody>
          <a:bodyPr>
            <a:normAutofit/>
          </a:bodyPr>
          <a:lstStyle/>
          <a:p>
            <a:r>
              <a:rPr lang="en-US" dirty="0" smtClean="0"/>
              <a:t>Traditional Document Review Processes</a:t>
            </a:r>
            <a:endParaRPr lang="en-US" dirty="0"/>
          </a:p>
        </p:txBody>
      </p:sp>
      <p:sp>
        <p:nvSpPr>
          <p:cNvPr id="4" name="Slide Number Placeholder 3"/>
          <p:cNvSpPr>
            <a:spLocks noGrp="1"/>
          </p:cNvSpPr>
          <p:nvPr>
            <p:ph type="sldNum" sz="quarter" idx="4294967295"/>
          </p:nvPr>
        </p:nvSpPr>
        <p:spPr>
          <a:xfrm>
            <a:off x="6553200" y="6248400"/>
            <a:ext cx="2133600" cy="457200"/>
          </a:xfrm>
          <a:prstGeom prst="rect">
            <a:avLst/>
          </a:prstGeom>
        </p:spPr>
        <p:txBody>
          <a:bodyPr/>
          <a:lstStyle/>
          <a:p>
            <a:pPr>
              <a:defRPr/>
            </a:pPr>
            <a:fld id="{9AAB13B2-64EF-49DB-9F75-127144064765}" type="slidenum">
              <a:rPr lang="en-US" altLang="en-US" smtClean="0"/>
              <a:pPr>
                <a:defRPr/>
              </a:pPr>
              <a:t>10</a:t>
            </a:fld>
            <a:endParaRPr lang="en-US" altLang="en-US"/>
          </a:p>
        </p:txBody>
      </p:sp>
      <p:pic>
        <p:nvPicPr>
          <p:cNvPr id="7" name="Picture 6" descr="document review.jpg"/>
          <p:cNvPicPr>
            <a:picLocks noChangeAspect="1"/>
          </p:cNvPicPr>
          <p:nvPr/>
        </p:nvPicPr>
        <p:blipFill>
          <a:blip r:embed="rId2" cstate="print"/>
          <a:stretch>
            <a:fillRect/>
          </a:stretch>
        </p:blipFill>
        <p:spPr>
          <a:xfrm>
            <a:off x="685800" y="3505200"/>
            <a:ext cx="2143125" cy="3048000"/>
          </a:xfrm>
          <a:prstGeom prst="rect">
            <a:avLst/>
          </a:prstGeom>
        </p:spPr>
      </p:pic>
      <p:pic>
        <p:nvPicPr>
          <p:cNvPr id="8" name="Content Placeholder 4" descr="boredom.jpg"/>
          <p:cNvPicPr>
            <a:picLocks noChangeAspect="1"/>
          </p:cNvPicPr>
          <p:nvPr/>
        </p:nvPicPr>
        <p:blipFill>
          <a:blip r:embed="rId3" cstate="print"/>
          <a:stretch>
            <a:fillRect/>
          </a:stretch>
        </p:blipFill>
        <p:spPr bwMode="auto">
          <a:xfrm>
            <a:off x="3429000" y="3581400"/>
            <a:ext cx="5181599" cy="1820068"/>
          </a:xfrm>
          <a:prstGeom prst="rect">
            <a:avLst/>
          </a:prstGeom>
          <a:noFill/>
          <a:ln w="9525">
            <a:noFill/>
            <a:miter lim="800000"/>
            <a:headEnd/>
            <a:tailEnd/>
          </a:ln>
        </p:spPr>
      </p:pic>
      <p:sp>
        <p:nvSpPr>
          <p:cNvPr id="9" name="Content Placeholder 8"/>
          <p:cNvSpPr>
            <a:spLocks noGrp="1"/>
          </p:cNvSpPr>
          <p:nvPr>
            <p:ph idx="1"/>
          </p:nvPr>
        </p:nvSpPr>
        <p:spPr>
          <a:xfrm>
            <a:off x="228600" y="1447800"/>
            <a:ext cx="8458200" cy="4683125"/>
          </a:xfrm>
        </p:spPr>
        <p:txBody>
          <a:bodyPr/>
          <a:lstStyle/>
          <a:p>
            <a:r>
              <a:rPr lang="en-US" dirty="0" smtClean="0"/>
              <a:t>Labor intensive</a:t>
            </a:r>
          </a:p>
          <a:p>
            <a:r>
              <a:rPr lang="en-US" dirty="0"/>
              <a:t>L</a:t>
            </a:r>
            <a:r>
              <a:rPr lang="en-US" dirty="0" smtClean="0"/>
              <a:t>inear Review </a:t>
            </a:r>
          </a:p>
          <a:p>
            <a:r>
              <a:rPr lang="en-US" dirty="0" smtClean="0"/>
              <a:t>Quality of manual coding for responsiveness open to question (see RAND Study, 2012)</a:t>
            </a:r>
            <a:endParaRPr lang="en-US" dirty="0"/>
          </a:p>
        </p:txBody>
      </p:sp>
    </p:spTree>
    <p:extLst>
      <p:ext uri="{BB962C8B-B14F-4D97-AF65-F5344CB8AC3E}">
        <p14:creationId xmlns:p14="http://schemas.microsoft.com/office/powerpoint/2010/main" val="144900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circle(in)">
                                      <p:cBhvr>
                                        <p:cTn id="7" dur="20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circle(in)">
                                      <p:cBhvr>
                                        <p:cTn id="12" dur="2000"/>
                                        <p:tgtEl>
                                          <p:spTgt spid="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heel(1)">
                                      <p:cBhvr>
                                        <p:cTn id="17" dur="2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heel(1)">
                                      <p:cBhvr>
                                        <p:cTn id="2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3"/>
          <p:cNvSpPr>
            <a:spLocks noGrp="1"/>
          </p:cNvSpPr>
          <p:nvPr>
            <p:ph type="sldNum" sz="quarter" idx="4294967295"/>
          </p:nvPr>
        </p:nvSpPr>
        <p:spPr>
          <a:xfrm>
            <a:off x="6553200" y="6356350"/>
            <a:ext cx="2133600" cy="365125"/>
          </a:xfrm>
          <a:prstGeom prst="rect">
            <a:avLst/>
          </a:prstGeom>
          <a:noFill/>
        </p:spPr>
        <p:txBody>
          <a:bodyPr/>
          <a:lstStyle/>
          <a:p>
            <a:fld id="{E00AC7A7-F6FB-4CDC-897F-76B15EB248C4}" type="slidenum">
              <a:rPr lang="en-US"/>
              <a:pPr/>
              <a:t>11</a:t>
            </a:fld>
            <a:endParaRPr lang="en-US"/>
          </a:p>
        </p:txBody>
      </p:sp>
      <p:pic>
        <p:nvPicPr>
          <p:cNvPr id="10243" name="Picture 2" descr="Hay2"/>
          <p:cNvPicPr>
            <a:picLocks noChangeAspect="1" noChangeArrowheads="1"/>
          </p:cNvPicPr>
          <p:nvPr/>
        </p:nvPicPr>
        <p:blipFill>
          <a:blip r:embed="rId2" cstate="print"/>
          <a:srcRect/>
          <a:stretch>
            <a:fillRect/>
          </a:stretch>
        </p:blipFill>
        <p:spPr bwMode="auto">
          <a:xfrm>
            <a:off x="1066800" y="1752600"/>
            <a:ext cx="6934200" cy="4648200"/>
          </a:xfrm>
          <a:prstGeom prst="rect">
            <a:avLst/>
          </a:prstGeom>
          <a:noFill/>
          <a:ln w="9525">
            <a:noFill/>
            <a:miter lim="800000"/>
            <a:headEnd/>
            <a:tailEnd/>
          </a:ln>
        </p:spPr>
      </p:pic>
      <p:sp>
        <p:nvSpPr>
          <p:cNvPr id="10244" name="Text Box 3"/>
          <p:cNvSpPr txBox="1">
            <a:spLocks noChangeArrowheads="1"/>
          </p:cNvSpPr>
          <p:nvPr/>
        </p:nvSpPr>
        <p:spPr bwMode="auto">
          <a:xfrm>
            <a:off x="2057400" y="457200"/>
            <a:ext cx="4114800" cy="366713"/>
          </a:xfrm>
          <a:prstGeom prst="rect">
            <a:avLst/>
          </a:prstGeom>
          <a:noFill/>
          <a:ln w="9525">
            <a:noFill/>
            <a:miter lim="800000"/>
            <a:headEnd/>
            <a:tailEnd/>
          </a:ln>
        </p:spPr>
        <p:txBody>
          <a:bodyPr>
            <a:spAutoFit/>
          </a:bodyPr>
          <a:lstStyle/>
          <a:p>
            <a:pPr>
              <a:spcBef>
                <a:spcPct val="50000"/>
              </a:spcBef>
            </a:pPr>
            <a:endParaRPr lang="en-US"/>
          </a:p>
        </p:txBody>
      </p:sp>
      <p:sp>
        <p:nvSpPr>
          <p:cNvPr id="10245" name="Text Box 4"/>
          <p:cNvSpPr txBox="1">
            <a:spLocks noChangeArrowheads="1"/>
          </p:cNvSpPr>
          <p:nvPr/>
        </p:nvSpPr>
        <p:spPr bwMode="auto">
          <a:xfrm>
            <a:off x="609600" y="457200"/>
            <a:ext cx="7239000" cy="1077218"/>
          </a:xfrm>
          <a:prstGeom prst="rect">
            <a:avLst/>
          </a:prstGeom>
          <a:noFill/>
          <a:ln w="9525">
            <a:noFill/>
            <a:miter lim="800000"/>
            <a:headEnd/>
            <a:tailEnd/>
          </a:ln>
        </p:spPr>
        <p:txBody>
          <a:bodyPr>
            <a:spAutoFit/>
          </a:bodyPr>
          <a:lstStyle/>
          <a:p>
            <a:pPr algn="ctr">
              <a:spcBef>
                <a:spcPct val="50000"/>
              </a:spcBef>
            </a:pPr>
            <a:r>
              <a:rPr lang="en-US" sz="3200" b="1" dirty="0" smtClean="0"/>
              <a:t>	 An information retrieval task:    	searching </a:t>
            </a:r>
            <a:r>
              <a:rPr lang="en-US" sz="3200" b="1" dirty="0"/>
              <a:t>the </a:t>
            </a:r>
            <a:r>
              <a:rPr lang="en-US" sz="3200" b="1" dirty="0" smtClean="0"/>
              <a:t>Haystack….</a:t>
            </a:r>
          </a:p>
        </p:txBody>
      </p:sp>
    </p:spTree>
    <p:extLst>
      <p:ext uri="{BB962C8B-B14F-4D97-AF65-F5344CB8AC3E}">
        <p14:creationId xmlns:p14="http://schemas.microsoft.com/office/powerpoint/2010/main" val="298487504"/>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Slide Number Placeholder 5"/>
          <p:cNvSpPr>
            <a:spLocks noGrp="1"/>
          </p:cNvSpPr>
          <p:nvPr>
            <p:ph type="sldNum" sz="quarter" idx="4294967295"/>
          </p:nvPr>
        </p:nvSpPr>
        <p:spPr>
          <a:xfrm>
            <a:off x="6553200" y="6356350"/>
            <a:ext cx="2133600" cy="365125"/>
          </a:xfrm>
          <a:prstGeom prst="rect">
            <a:avLst/>
          </a:prstGeom>
          <a:noFill/>
        </p:spPr>
        <p:txBody>
          <a:bodyPr/>
          <a:lstStyle/>
          <a:p>
            <a:fld id="{6490B510-34B3-4220-A114-F0B2F42F2883}" type="slidenum">
              <a:rPr lang="en-US"/>
              <a:pPr/>
              <a:t>12</a:t>
            </a:fld>
            <a:endParaRPr lang="en-US"/>
          </a:p>
        </p:txBody>
      </p:sp>
      <p:sp>
        <p:nvSpPr>
          <p:cNvPr id="1028" name="Rectangle 2"/>
          <p:cNvSpPr>
            <a:spLocks noGrp="1" noChangeArrowheads="1"/>
          </p:cNvSpPr>
          <p:nvPr>
            <p:ph type="title"/>
          </p:nvPr>
        </p:nvSpPr>
        <p:spPr/>
        <p:txBody>
          <a:bodyPr/>
          <a:lstStyle/>
          <a:p>
            <a:pPr eaLnBrk="1" hangingPunct="1"/>
            <a:r>
              <a:rPr lang="en-US" smtClean="0"/>
              <a:t>to find relevant needles…</a:t>
            </a:r>
          </a:p>
        </p:txBody>
      </p:sp>
      <p:graphicFrame>
        <p:nvGraphicFramePr>
          <p:cNvPr id="1026" name="Object 3"/>
          <p:cNvGraphicFramePr>
            <a:graphicFrameLocks noGrp="1" noChangeAspect="1"/>
          </p:cNvGraphicFramePr>
          <p:nvPr>
            <p:ph idx="1"/>
            <p:extLst>
              <p:ext uri="{D42A27DB-BD31-4B8C-83A1-F6EECF244321}">
                <p14:modId xmlns:p14="http://schemas.microsoft.com/office/powerpoint/2010/main" val="3128100577"/>
              </p:ext>
            </p:extLst>
          </p:nvPr>
        </p:nvGraphicFramePr>
        <p:xfrm>
          <a:off x="2133600" y="2286000"/>
          <a:ext cx="5181600" cy="3962400"/>
        </p:xfrm>
        <a:graphic>
          <a:graphicData uri="http://schemas.openxmlformats.org/presentationml/2006/ole">
            <mc:AlternateContent xmlns:mc="http://schemas.openxmlformats.org/markup-compatibility/2006">
              <mc:Choice xmlns:v="urn:schemas-microsoft-com:vml" Requires="v">
                <p:oleObj spid="_x0000_s23569" name="Photo Editor Photo" r:id="rId3" imgW="2285714" imgH="1714739" progId="MSPhotoEd.3">
                  <p:embed/>
                </p:oleObj>
              </mc:Choice>
              <mc:Fallback>
                <p:oleObj name="Photo Editor Photo" r:id="rId3" imgW="2285714" imgH="1714739"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2286000"/>
                        <a:ext cx="5181600" cy="3962400"/>
                      </a:xfrm>
                      <a:prstGeom prst="rect">
                        <a:avLst/>
                      </a:prstGeom>
                      <a:noFill/>
                      <a:extLst/>
                    </p:spPr>
                  </p:pic>
                </p:oleObj>
              </mc:Fallback>
            </mc:AlternateContent>
          </a:graphicData>
        </a:graphic>
      </p:graphicFrame>
    </p:spTree>
    <p:extLst>
      <p:ext uri="{BB962C8B-B14F-4D97-AF65-F5344CB8AC3E}">
        <p14:creationId xmlns:p14="http://schemas.microsoft.com/office/powerpoint/2010/main" val="663361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baronjr\Pictures\stack-of-needl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00" y="1219200"/>
            <a:ext cx="5930900" cy="45593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C:\Users\baronjr\Pictures\wheat chaf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76200"/>
            <a:ext cx="2743200" cy="661942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914400" y="609600"/>
            <a:ext cx="3581400" cy="923330"/>
          </a:xfrm>
          <a:prstGeom prst="rect">
            <a:avLst/>
          </a:prstGeom>
          <a:noFill/>
        </p:spPr>
        <p:txBody>
          <a:bodyPr wrap="square" rtlCol="0">
            <a:spAutoFit/>
          </a:bodyPr>
          <a:lstStyle/>
          <a:p>
            <a:endParaRPr lang="en-US" dirty="0" smtClean="0"/>
          </a:p>
          <a:p>
            <a:r>
              <a:rPr lang="en-US" dirty="0" smtClean="0"/>
              <a:t>But not just one or a few needles…</a:t>
            </a:r>
            <a:endParaRPr lang="en-US" dirty="0"/>
          </a:p>
        </p:txBody>
      </p:sp>
      <p:sp>
        <p:nvSpPr>
          <p:cNvPr id="4" name="TextBox 3"/>
          <p:cNvSpPr txBox="1"/>
          <p:nvPr/>
        </p:nvSpPr>
        <p:spPr>
          <a:xfrm>
            <a:off x="3733800" y="1371600"/>
            <a:ext cx="2133600" cy="1200329"/>
          </a:xfrm>
          <a:prstGeom prst="rect">
            <a:avLst/>
          </a:prstGeom>
          <a:noFill/>
        </p:spPr>
        <p:txBody>
          <a:bodyPr wrap="square" rtlCol="0">
            <a:spAutoFit/>
          </a:bodyPr>
          <a:lstStyle/>
          <a:p>
            <a:r>
              <a:rPr lang="en-US" dirty="0" smtClean="0"/>
              <a:t>Lawyers need to find ALL the relevant needles (100% recall)</a:t>
            </a:r>
            <a:endParaRPr lang="en-US" dirty="0"/>
          </a:p>
        </p:txBody>
      </p:sp>
      <p:sp>
        <p:nvSpPr>
          <p:cNvPr id="5" name="TextBox 4"/>
          <p:cNvSpPr txBox="1"/>
          <p:nvPr/>
        </p:nvSpPr>
        <p:spPr>
          <a:xfrm>
            <a:off x="6705600" y="381000"/>
            <a:ext cx="1981200" cy="1477328"/>
          </a:xfrm>
          <a:prstGeom prst="rect">
            <a:avLst/>
          </a:prstGeom>
          <a:noFill/>
        </p:spPr>
        <p:txBody>
          <a:bodyPr wrap="square" rtlCol="0">
            <a:spAutoFit/>
          </a:bodyPr>
          <a:lstStyle/>
          <a:p>
            <a:r>
              <a:rPr lang="en-US" dirty="0" smtClean="0"/>
              <a:t>And they would like to find JUST the wheat, not the chaff (100% precision)</a:t>
            </a:r>
            <a:endParaRPr lang="en-US" dirty="0"/>
          </a:p>
        </p:txBody>
      </p:sp>
    </p:spTree>
    <p:extLst>
      <p:ext uri="{BB962C8B-B14F-4D97-AF65-F5344CB8AC3E}">
        <p14:creationId xmlns:p14="http://schemas.microsoft.com/office/powerpoint/2010/main" val="37372472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Rectangle 2"/>
          <p:cNvSpPr>
            <a:spLocks noGrp="1" noChangeArrowheads="1"/>
          </p:cNvSpPr>
          <p:nvPr>
            <p:ph type="ctrTitle"/>
          </p:nvPr>
        </p:nvSpPr>
        <p:spPr/>
        <p:txBody>
          <a:bodyPr/>
          <a:lstStyle/>
          <a:p>
            <a:endParaRPr lang="en-US" altLang="en-US"/>
          </a:p>
        </p:txBody>
      </p:sp>
      <p:pic>
        <p:nvPicPr>
          <p:cNvPr id="530436" name="Picture 4" descr="kingko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533400"/>
            <a:ext cx="4827588" cy="5943600"/>
          </a:xfrm>
          <a:prstGeom prst="rect">
            <a:avLst/>
          </a:prstGeom>
          <a:noFill/>
          <a:extLst>
            <a:ext uri="{909E8E84-426E-40DD-AFC4-6F175D3DCCD1}">
              <a14:hiddenFill xmlns:a14="http://schemas.microsoft.com/office/drawing/2010/main">
                <a:solidFill>
                  <a:srgbClr val="FFFFFF"/>
                </a:solidFill>
              </a14:hiddenFill>
            </a:ext>
          </a:extLst>
        </p:spPr>
      </p:pic>
      <p:sp>
        <p:nvSpPr>
          <p:cNvPr id="530438" name="Text Box 6"/>
          <p:cNvSpPr txBox="1">
            <a:spLocks noGrp="1" noChangeArrowheads="1"/>
          </p:cNvSpPr>
          <p:nvPr>
            <p:ph type="subTitle" idx="1"/>
          </p:nvPr>
        </p:nvSpPr>
        <p:spPr>
          <a:xfrm>
            <a:off x="304800" y="1676400"/>
            <a:ext cx="3429000" cy="3886200"/>
          </a:xfrm>
          <a:noFill/>
          <a:ln/>
        </p:spPr>
        <p:txBody>
          <a:bodyPr>
            <a:normAutofit/>
          </a:bodyPr>
          <a:lstStyle/>
          <a:p>
            <a:pPr algn="l">
              <a:spcBef>
                <a:spcPct val="50000"/>
              </a:spcBef>
              <a:buClrTx/>
              <a:buSzTx/>
              <a:buFontTx/>
              <a:buNone/>
            </a:pPr>
            <a:endParaRPr lang="en-US" altLang="en-US" sz="3600" dirty="0" smtClean="0">
              <a:latin typeface="Arial Black" pitchFamily="28" charset="0"/>
            </a:endParaRPr>
          </a:p>
          <a:p>
            <a:pPr algn="l">
              <a:spcBef>
                <a:spcPct val="50000"/>
              </a:spcBef>
              <a:buClrTx/>
              <a:buSzTx/>
              <a:buFontTx/>
              <a:buNone/>
            </a:pPr>
            <a:r>
              <a:rPr lang="en-US" altLang="en-US" sz="3600" dirty="0" smtClean="0">
                <a:latin typeface="Arial Black" pitchFamily="28" charset="0"/>
              </a:rPr>
              <a:t>Email </a:t>
            </a:r>
            <a:r>
              <a:rPr lang="en-US" altLang="en-US" sz="3600" dirty="0">
                <a:latin typeface="Arial Black" pitchFamily="28" charset="0"/>
              </a:rPr>
              <a:t>is still the 800 lb. gorilla of </a:t>
            </a:r>
            <a:r>
              <a:rPr lang="en-US" altLang="en-US" sz="3600" dirty="0" smtClean="0">
                <a:latin typeface="Arial Black" pitchFamily="28" charset="0"/>
              </a:rPr>
              <a:t>ediscovery</a:t>
            </a:r>
            <a:endParaRPr lang="en-US" altLang="en-US" dirty="0">
              <a:latin typeface="Arial Black" pitchFamily="28" charset="0"/>
            </a:endParaRPr>
          </a:p>
        </p:txBody>
      </p:sp>
    </p:spTree>
    <p:extLst>
      <p:ext uri="{BB962C8B-B14F-4D97-AF65-F5344CB8AC3E}">
        <p14:creationId xmlns:p14="http://schemas.microsoft.com/office/powerpoint/2010/main" val="2571278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30436"/>
                                        </p:tgtEl>
                                        <p:attrNameLst>
                                          <p:attrName>style.visibility</p:attrName>
                                        </p:attrNameLst>
                                      </p:cBhvr>
                                      <p:to>
                                        <p:strVal val="visible"/>
                                      </p:to>
                                    </p:set>
                                    <p:anim calcmode="lin" valueType="num">
                                      <p:cBhvr additive="base">
                                        <p:cTn id="7" dur="500" fill="hold"/>
                                        <p:tgtEl>
                                          <p:spTgt spid="530436"/>
                                        </p:tgtEl>
                                        <p:attrNameLst>
                                          <p:attrName>ppt_x</p:attrName>
                                        </p:attrNameLst>
                                      </p:cBhvr>
                                      <p:tavLst>
                                        <p:tav tm="0">
                                          <p:val>
                                            <p:strVal val="#ppt_x"/>
                                          </p:val>
                                        </p:tav>
                                        <p:tav tm="100000">
                                          <p:val>
                                            <p:strVal val="#ppt_x"/>
                                          </p:val>
                                        </p:tav>
                                      </p:tavLst>
                                    </p:anim>
                                    <p:anim calcmode="lin" valueType="num">
                                      <p:cBhvr additive="base">
                                        <p:cTn id="8" dur="500" fill="hold"/>
                                        <p:tgtEl>
                                          <p:spTgt spid="53043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530438">
                                            <p:txEl>
                                              <p:pRg st="1" end="1"/>
                                            </p:txEl>
                                          </p:spTgt>
                                        </p:tgtEl>
                                        <p:attrNameLst>
                                          <p:attrName>style.visibility</p:attrName>
                                        </p:attrNameLst>
                                      </p:cBhvr>
                                      <p:to>
                                        <p:strVal val="visible"/>
                                      </p:to>
                                    </p:set>
                                    <p:animEffect transition="in" filter="circle(in)">
                                      <p:cBhvr>
                                        <p:cTn id="13" dur="2000"/>
                                        <p:tgtEl>
                                          <p:spTgt spid="53043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0438"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Presidential E-mail</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2057400"/>
            <a:ext cx="5638800" cy="4191000"/>
          </a:xfrm>
        </p:spPr>
      </p:pic>
    </p:spTree>
    <p:extLst>
      <p:ext uri="{BB962C8B-B14F-4D97-AF65-F5344CB8AC3E}">
        <p14:creationId xmlns:p14="http://schemas.microsoft.com/office/powerpoint/2010/main" val="37435453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normAutofit/>
          </a:bodyPr>
          <a:lstStyle/>
          <a:p>
            <a:r>
              <a:rPr lang="en-US" i="1" dirty="0" smtClean="0"/>
              <a:t>Case example: U.S</a:t>
            </a:r>
            <a:r>
              <a:rPr lang="en-US" i="1" dirty="0"/>
              <a:t>. v. Philip Morris et al.</a:t>
            </a:r>
          </a:p>
        </p:txBody>
      </p:sp>
      <p:sp>
        <p:nvSpPr>
          <p:cNvPr id="169987" name="Rectangle 3"/>
          <p:cNvSpPr>
            <a:spLocks noGrp="1" noChangeArrowheads="1"/>
          </p:cNvSpPr>
          <p:nvPr>
            <p:ph type="body" idx="1"/>
          </p:nvPr>
        </p:nvSpPr>
        <p:spPr/>
        <p:txBody>
          <a:bodyPr>
            <a:normAutofit fontScale="92500" lnSpcReduction="20000"/>
          </a:bodyPr>
          <a:lstStyle/>
          <a:p>
            <a:pPr>
              <a:lnSpc>
                <a:spcPct val="90000"/>
              </a:lnSpc>
            </a:pPr>
            <a:r>
              <a:rPr lang="en-US" sz="2800"/>
              <a:t>Civil lawsuit brought by Clinton Administration against tobacco companies in 1999</a:t>
            </a:r>
          </a:p>
          <a:p>
            <a:pPr lvl="4">
              <a:lnSpc>
                <a:spcPct val="90000"/>
              </a:lnSpc>
            </a:pPr>
            <a:endParaRPr lang="en-US" sz="1800"/>
          </a:p>
          <a:p>
            <a:pPr>
              <a:lnSpc>
                <a:spcPct val="90000"/>
              </a:lnSpc>
            </a:pPr>
            <a:r>
              <a:rPr lang="en-US" sz="2800"/>
              <a:t>Racketeering allegation that companies have conspired since 1953 to defraud the American public as to the true health effects of smoking</a:t>
            </a:r>
          </a:p>
          <a:p>
            <a:pPr lvl="4">
              <a:lnSpc>
                <a:spcPct val="90000"/>
              </a:lnSpc>
            </a:pPr>
            <a:endParaRPr lang="en-US" sz="1800"/>
          </a:p>
          <a:p>
            <a:pPr>
              <a:lnSpc>
                <a:spcPct val="90000"/>
              </a:lnSpc>
            </a:pPr>
            <a:r>
              <a:rPr lang="en-US" sz="2800"/>
              <a:t>1,726 Requests to Produce from tobacco companies for tobacco-related records (including email) from 30 federal agencies</a:t>
            </a:r>
          </a:p>
          <a:p>
            <a:pPr lvl="4">
              <a:lnSpc>
                <a:spcPct val="90000"/>
              </a:lnSpc>
            </a:pPr>
            <a:endParaRPr lang="en-US" sz="1800"/>
          </a:p>
          <a:p>
            <a:pPr>
              <a:lnSpc>
                <a:spcPct val="90000"/>
              </a:lnSpc>
            </a:pPr>
            <a:r>
              <a:rPr lang="en-US" sz="2800"/>
              <a:t>32 million Clinton-era email records held by National Archives</a:t>
            </a:r>
          </a:p>
        </p:txBody>
      </p:sp>
    </p:spTree>
    <p:extLst>
      <p:ext uri="{BB962C8B-B14F-4D97-AF65-F5344CB8AC3E}">
        <p14:creationId xmlns:p14="http://schemas.microsoft.com/office/powerpoint/2010/main" val="7069593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5"/>
          <p:cNvSpPr>
            <a:spLocks noGrp="1"/>
          </p:cNvSpPr>
          <p:nvPr>
            <p:ph type="sldNum" sz="quarter" idx="4294967295"/>
          </p:nvPr>
        </p:nvSpPr>
        <p:spPr>
          <a:xfrm>
            <a:off x="6553200" y="6356350"/>
            <a:ext cx="2133600" cy="365125"/>
          </a:xfrm>
          <a:prstGeom prst="rect">
            <a:avLst/>
          </a:prstGeom>
          <a:noFill/>
        </p:spPr>
        <p:txBody>
          <a:bodyPr/>
          <a:lstStyle/>
          <a:p>
            <a:fld id="{546239C3-8F58-48F6-9BD7-3F865C2B293E}" type="slidenum">
              <a:rPr lang="en-US"/>
              <a:pPr/>
              <a:t>17</a:t>
            </a:fld>
            <a:endParaRPr lang="en-US"/>
          </a:p>
        </p:txBody>
      </p:sp>
      <p:sp>
        <p:nvSpPr>
          <p:cNvPr id="12291" name="Rectangle 2"/>
          <p:cNvSpPr>
            <a:spLocks noGrp="1" noChangeArrowheads="1"/>
          </p:cNvSpPr>
          <p:nvPr>
            <p:ph type="title"/>
          </p:nvPr>
        </p:nvSpPr>
        <p:spPr>
          <a:xfrm>
            <a:off x="381000" y="1066800"/>
            <a:ext cx="7620000" cy="990600"/>
          </a:xfrm>
        </p:spPr>
        <p:txBody>
          <a:bodyPr>
            <a:normAutofit fontScale="90000"/>
          </a:bodyPr>
          <a:lstStyle/>
          <a:p>
            <a:pPr eaLnBrk="1" hangingPunct="1"/>
            <a:r>
              <a:rPr lang="en-US" sz="2800" i="1" smtClean="0"/>
              <a:t>Case Study: U.S. v. Philip Morris (con’t) – </a:t>
            </a:r>
            <a:br>
              <a:rPr lang="en-US" sz="2800" i="1" smtClean="0"/>
            </a:br>
            <a:r>
              <a:rPr lang="en-US" sz="2800" b="0" smtClean="0"/>
              <a:t> Employing a limited feedback loop</a:t>
            </a:r>
            <a:endParaRPr lang="en-US" sz="3500" i="1" smtClean="0"/>
          </a:p>
        </p:txBody>
      </p:sp>
      <p:sp>
        <p:nvSpPr>
          <p:cNvPr id="12292" name="Rectangle 3"/>
          <p:cNvSpPr>
            <a:spLocks noGrp="1" noChangeArrowheads="1"/>
          </p:cNvSpPr>
          <p:nvPr>
            <p:ph type="body" idx="1"/>
          </p:nvPr>
        </p:nvSpPr>
        <p:spPr>
          <a:xfrm>
            <a:off x="457200" y="2057400"/>
            <a:ext cx="8229600" cy="4302125"/>
          </a:xfrm>
        </p:spPr>
        <p:txBody>
          <a:bodyPr>
            <a:normAutofit fontScale="92500" lnSpcReduction="10000"/>
          </a:bodyPr>
          <a:lstStyle/>
          <a:p>
            <a:pPr eaLnBrk="1" hangingPunct="1">
              <a:buFont typeface="Wingdings" pitchFamily="56" charset="2"/>
              <a:buNone/>
            </a:pPr>
            <a:endParaRPr lang="en-US" sz="2600" smtClean="0"/>
          </a:p>
          <a:p>
            <a:pPr eaLnBrk="1" hangingPunct="1"/>
            <a:r>
              <a:rPr lang="en-US" sz="2600" b="1" smtClean="0"/>
              <a:t>Original set of 12 keywords searched unilaterally </a:t>
            </a:r>
          </a:p>
          <a:p>
            <a:pPr eaLnBrk="1" hangingPunct="1"/>
            <a:r>
              <a:rPr lang="en-US" sz="2600" b="1" smtClean="0"/>
              <a:t>After informal negotiations, additional terms explored </a:t>
            </a:r>
          </a:p>
          <a:p>
            <a:pPr eaLnBrk="1" hangingPunct="1"/>
            <a:r>
              <a:rPr lang="en-US" sz="2600" b="1" smtClean="0"/>
              <a:t>Sampling against database to find “noisy” terms generating too many false positives (Marlboro, PMI, TI, etc.)</a:t>
            </a:r>
          </a:p>
          <a:p>
            <a:pPr eaLnBrk="1" hangingPunct="1"/>
            <a:r>
              <a:rPr lang="en-US" sz="2600" b="1" smtClean="0"/>
              <a:t>Report back and consensus on what additional terms would be in search protocol.</a:t>
            </a:r>
          </a:p>
          <a:p>
            <a:pPr eaLnBrk="1" hangingPunct="1"/>
            <a:endParaRPr lang="en-US" sz="2600" b="1" smtClean="0"/>
          </a:p>
        </p:txBody>
      </p:sp>
    </p:spTree>
    <p:extLst>
      <p:ext uri="{BB962C8B-B14F-4D97-AF65-F5344CB8AC3E}">
        <p14:creationId xmlns:p14="http://schemas.microsoft.com/office/powerpoint/2010/main" val="10515483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a:xfrm>
            <a:off x="457200" y="0"/>
            <a:ext cx="8229600" cy="762000"/>
          </a:xfrm>
        </p:spPr>
        <p:txBody>
          <a:bodyPr/>
          <a:lstStyle/>
          <a:p>
            <a:r>
              <a:rPr lang="en-US" sz="4000"/>
              <a:t>Query Terms</a:t>
            </a:r>
          </a:p>
        </p:txBody>
      </p:sp>
      <p:sp>
        <p:nvSpPr>
          <p:cNvPr id="176131" name="Rectangle 3"/>
          <p:cNvSpPr>
            <a:spLocks noGrp="1" noChangeArrowheads="1"/>
          </p:cNvSpPr>
          <p:nvPr>
            <p:ph type="body" sz="half" idx="1"/>
          </p:nvPr>
        </p:nvSpPr>
        <p:spPr>
          <a:xfrm>
            <a:off x="228600" y="1066800"/>
            <a:ext cx="4267200" cy="4525963"/>
          </a:xfrm>
        </p:spPr>
        <p:txBody>
          <a:bodyPr>
            <a:normAutofit fontScale="77500" lnSpcReduction="20000"/>
          </a:bodyPr>
          <a:lstStyle/>
          <a:p>
            <a:pPr>
              <a:lnSpc>
                <a:spcPct val="90000"/>
              </a:lnSpc>
            </a:pPr>
            <a:r>
              <a:rPr lang="en-US" sz="2900"/>
              <a:t>tobacco</a:t>
            </a:r>
          </a:p>
          <a:p>
            <a:pPr>
              <a:lnSpc>
                <a:spcPct val="90000"/>
              </a:lnSpc>
            </a:pPr>
            <a:r>
              <a:rPr lang="en-US" sz="2900"/>
              <a:t>cigarette</a:t>
            </a:r>
          </a:p>
          <a:p>
            <a:pPr>
              <a:lnSpc>
                <a:spcPct val="90000"/>
              </a:lnSpc>
            </a:pPr>
            <a:r>
              <a:rPr lang="en-US" sz="2900"/>
              <a:t>smoking </a:t>
            </a:r>
          </a:p>
          <a:p>
            <a:pPr>
              <a:lnSpc>
                <a:spcPct val="90000"/>
              </a:lnSpc>
            </a:pPr>
            <a:r>
              <a:rPr lang="en-US" sz="2900"/>
              <a:t>&lt;tar&gt;</a:t>
            </a:r>
          </a:p>
          <a:p>
            <a:pPr>
              <a:lnSpc>
                <a:spcPct val="90000"/>
              </a:lnSpc>
            </a:pPr>
            <a:r>
              <a:rPr lang="en-US" sz="2900"/>
              <a:t>nicotine</a:t>
            </a:r>
          </a:p>
          <a:p>
            <a:pPr>
              <a:lnSpc>
                <a:spcPct val="90000"/>
              </a:lnSpc>
            </a:pPr>
            <a:r>
              <a:rPr lang="en-US" sz="2900"/>
              <a:t>Smokeless</a:t>
            </a:r>
          </a:p>
          <a:p>
            <a:pPr>
              <a:lnSpc>
                <a:spcPct val="90000"/>
              </a:lnSpc>
            </a:pPr>
            <a:r>
              <a:rPr lang="en-US" sz="2900"/>
              <a:t>Synar Amendment</a:t>
            </a:r>
          </a:p>
          <a:p>
            <a:pPr>
              <a:lnSpc>
                <a:spcPct val="90000"/>
              </a:lnSpc>
            </a:pPr>
            <a:r>
              <a:rPr lang="en-US" sz="2900"/>
              <a:t>Philip Morris</a:t>
            </a:r>
          </a:p>
          <a:p>
            <a:pPr>
              <a:lnSpc>
                <a:spcPct val="90000"/>
              </a:lnSpc>
            </a:pPr>
            <a:r>
              <a:rPr lang="en-US" sz="2900"/>
              <a:t>R.J. Reynolds</a:t>
            </a:r>
          </a:p>
          <a:p>
            <a:pPr>
              <a:lnSpc>
                <a:spcPct val="90000"/>
              </a:lnSpc>
            </a:pPr>
            <a:r>
              <a:rPr lang="en-US" sz="2900"/>
              <a:t>BAT Industries</a:t>
            </a:r>
          </a:p>
          <a:p>
            <a:pPr>
              <a:lnSpc>
                <a:spcPct val="90000"/>
              </a:lnSpc>
            </a:pPr>
            <a:r>
              <a:rPr lang="en-US" sz="2900"/>
              <a:t>Liggett group</a:t>
            </a:r>
          </a:p>
          <a:p>
            <a:pPr>
              <a:lnSpc>
                <a:spcPct val="90000"/>
              </a:lnSpc>
            </a:pPr>
            <a:r>
              <a:rPr lang="en-US" sz="2900"/>
              <a:t>Brown and Williamson</a:t>
            </a:r>
          </a:p>
        </p:txBody>
      </p:sp>
      <p:sp>
        <p:nvSpPr>
          <p:cNvPr id="176132" name="Rectangle 4"/>
          <p:cNvSpPr>
            <a:spLocks noGrp="1" noChangeArrowheads="1"/>
          </p:cNvSpPr>
          <p:nvPr>
            <p:ph type="body" sz="half" idx="2"/>
          </p:nvPr>
        </p:nvSpPr>
        <p:spPr>
          <a:xfrm>
            <a:off x="3733800" y="1066800"/>
            <a:ext cx="5410200" cy="4525963"/>
          </a:xfrm>
        </p:spPr>
        <p:txBody>
          <a:bodyPr>
            <a:normAutofit fontScale="70000" lnSpcReduction="20000"/>
          </a:bodyPr>
          <a:lstStyle/>
          <a:p>
            <a:r>
              <a:rPr lang="en-US"/>
              <a:t>Liggett</a:t>
            </a:r>
          </a:p>
          <a:p>
            <a:r>
              <a:rPr lang="en-US"/>
              <a:t>PMI </a:t>
            </a:r>
          </a:p>
          <a:p>
            <a:pPr lvl="1"/>
            <a:r>
              <a:rPr lang="en-US"/>
              <a:t>(Philip Morris Institute)</a:t>
            </a:r>
          </a:p>
          <a:p>
            <a:r>
              <a:rPr lang="en-US"/>
              <a:t>MSA </a:t>
            </a:r>
          </a:p>
          <a:p>
            <a:pPr lvl="1"/>
            <a:r>
              <a:rPr lang="en-US"/>
              <a:t>(Master Settlement Agreement)</a:t>
            </a:r>
          </a:p>
          <a:p>
            <a:r>
              <a:rPr lang="en-US"/>
              <a:t>ETS </a:t>
            </a:r>
          </a:p>
          <a:p>
            <a:pPr lvl="1"/>
            <a:r>
              <a:rPr lang="en-US"/>
              <a:t>(Environmental Tobacco Smoke)</a:t>
            </a:r>
          </a:p>
          <a:p>
            <a:r>
              <a:rPr lang="en-US"/>
              <a:t>B&amp;W </a:t>
            </a:r>
          </a:p>
          <a:p>
            <a:pPr lvl="1"/>
            <a:r>
              <a:rPr lang="en-US"/>
              <a:t>(Brown &amp; Williamson)</a:t>
            </a:r>
          </a:p>
          <a:p>
            <a:r>
              <a:rPr lang="en-US"/>
              <a:t>TI (Tobacco Institute)</a:t>
            </a:r>
          </a:p>
          <a:p>
            <a:r>
              <a:rPr lang="en-US"/>
              <a:t>…</a:t>
            </a:r>
          </a:p>
        </p:txBody>
      </p:sp>
      <p:sp>
        <p:nvSpPr>
          <p:cNvPr id="176134" name="Text Box 6"/>
          <p:cNvSpPr txBox="1">
            <a:spLocks noChangeArrowheads="1"/>
          </p:cNvSpPr>
          <p:nvPr/>
        </p:nvSpPr>
        <p:spPr bwMode="auto">
          <a:xfrm>
            <a:off x="685800" y="688975"/>
            <a:ext cx="1401763" cy="457200"/>
          </a:xfrm>
          <a:prstGeom prst="rect">
            <a:avLst/>
          </a:prstGeom>
          <a:noFill/>
          <a:ln w="9525">
            <a:noFill/>
            <a:miter lim="800000"/>
            <a:headEnd/>
            <a:tailEnd/>
          </a:ln>
          <a:effectLst/>
        </p:spPr>
        <p:txBody>
          <a:bodyPr wrap="none">
            <a:spAutoFit/>
          </a:bodyPr>
          <a:lstStyle/>
          <a:p>
            <a:r>
              <a:rPr lang="en-US" sz="2400" b="1" u="sng"/>
              <a:t>Round 1</a:t>
            </a:r>
          </a:p>
        </p:txBody>
      </p:sp>
      <p:sp>
        <p:nvSpPr>
          <p:cNvPr id="176135" name="Text Box 7"/>
          <p:cNvSpPr txBox="1">
            <a:spLocks noChangeArrowheads="1"/>
          </p:cNvSpPr>
          <p:nvPr/>
        </p:nvSpPr>
        <p:spPr bwMode="auto">
          <a:xfrm>
            <a:off x="4114800" y="685800"/>
            <a:ext cx="1401763" cy="457200"/>
          </a:xfrm>
          <a:prstGeom prst="rect">
            <a:avLst/>
          </a:prstGeom>
          <a:noFill/>
          <a:ln w="9525">
            <a:noFill/>
            <a:miter lim="800000"/>
            <a:headEnd/>
            <a:tailEnd/>
          </a:ln>
          <a:effectLst/>
        </p:spPr>
        <p:txBody>
          <a:bodyPr wrap="none">
            <a:spAutoFit/>
          </a:bodyPr>
          <a:lstStyle/>
          <a:p>
            <a:r>
              <a:rPr lang="en-US" sz="2400" b="1" u="sng"/>
              <a:t>Round 2</a:t>
            </a:r>
          </a:p>
        </p:txBody>
      </p:sp>
      <p:sp>
        <p:nvSpPr>
          <p:cNvPr id="176136" name="Rectangle 8"/>
          <p:cNvSpPr>
            <a:spLocks noChangeArrowheads="1"/>
          </p:cNvSpPr>
          <p:nvPr/>
        </p:nvSpPr>
        <p:spPr bwMode="auto">
          <a:xfrm>
            <a:off x="3771900" y="685800"/>
            <a:ext cx="5257800" cy="5791200"/>
          </a:xfrm>
          <a:prstGeom prst="rect">
            <a:avLst/>
          </a:prstGeom>
          <a:noFill/>
          <a:ln w="9525">
            <a:solidFill>
              <a:schemeClr val="tx1"/>
            </a:solidFill>
            <a:miter lim="800000"/>
            <a:headEnd/>
            <a:tailEnd/>
          </a:ln>
          <a:effectLst/>
        </p:spPr>
        <p:txBody>
          <a:bodyPr wrap="none" anchor="ctr"/>
          <a:lstStyle/>
          <a:p>
            <a:endParaRPr lang="en-US"/>
          </a:p>
        </p:txBody>
      </p:sp>
    </p:spTree>
    <p:extLst>
      <p:ext uri="{BB962C8B-B14F-4D97-AF65-F5344CB8AC3E}">
        <p14:creationId xmlns:p14="http://schemas.microsoft.com/office/powerpoint/2010/main" val="42635594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Oval 2"/>
          <p:cNvSpPr>
            <a:spLocks noChangeArrowheads="1"/>
          </p:cNvSpPr>
          <p:nvPr/>
        </p:nvSpPr>
        <p:spPr bwMode="auto">
          <a:xfrm>
            <a:off x="3276600" y="2286000"/>
            <a:ext cx="2514600" cy="2400300"/>
          </a:xfrm>
          <a:prstGeom prst="ellipse">
            <a:avLst/>
          </a:prstGeom>
          <a:solidFill>
            <a:srgbClr val="FFFFFF"/>
          </a:solidFill>
          <a:ln w="25400">
            <a:solidFill>
              <a:srgbClr val="000000"/>
            </a:solidFill>
            <a:round/>
            <a:headEnd/>
            <a:tailEnd/>
          </a:ln>
        </p:spPr>
        <p:txBody>
          <a:bodyPr/>
          <a:lstStyle/>
          <a:p>
            <a:pPr eaLnBrk="0" hangingPunct="0"/>
            <a:r>
              <a:rPr lang="en-US"/>
              <a:t>False</a:t>
            </a:r>
          </a:p>
          <a:p>
            <a:pPr eaLnBrk="0" hangingPunct="0"/>
            <a:r>
              <a:rPr lang="en-US"/>
              <a:t>Positives</a:t>
            </a:r>
          </a:p>
          <a:p>
            <a:pPr eaLnBrk="0" hangingPunct="0"/>
            <a:endParaRPr lang="en-US"/>
          </a:p>
          <a:p>
            <a:pPr eaLnBrk="0" hangingPunct="0"/>
            <a:r>
              <a:rPr lang="en-US"/>
              <a:t>           Relevant</a:t>
            </a:r>
          </a:p>
          <a:p>
            <a:pPr eaLnBrk="0" hangingPunct="0"/>
            <a:r>
              <a:rPr lang="en-US"/>
              <a:t>           Smoking   Policy Emails</a:t>
            </a:r>
          </a:p>
        </p:txBody>
      </p:sp>
      <p:sp>
        <p:nvSpPr>
          <p:cNvPr id="184323" name="Line 3"/>
          <p:cNvSpPr>
            <a:spLocks noChangeShapeType="1"/>
          </p:cNvSpPr>
          <p:nvPr/>
        </p:nvSpPr>
        <p:spPr bwMode="auto">
          <a:xfrm flipV="1">
            <a:off x="4572000" y="1600200"/>
            <a:ext cx="0" cy="685800"/>
          </a:xfrm>
          <a:prstGeom prst="line">
            <a:avLst/>
          </a:prstGeom>
          <a:noFill/>
          <a:ln w="25400">
            <a:solidFill>
              <a:schemeClr val="tx1"/>
            </a:solidFill>
            <a:round/>
            <a:headEnd/>
            <a:tailEnd/>
          </a:ln>
          <a:effectLst/>
        </p:spPr>
        <p:txBody>
          <a:bodyPr/>
          <a:lstStyle/>
          <a:p>
            <a:endParaRPr lang="en-US"/>
          </a:p>
        </p:txBody>
      </p:sp>
      <p:sp>
        <p:nvSpPr>
          <p:cNvPr id="184324" name="Line 4"/>
          <p:cNvSpPr>
            <a:spLocks noChangeShapeType="1"/>
          </p:cNvSpPr>
          <p:nvPr/>
        </p:nvSpPr>
        <p:spPr bwMode="auto">
          <a:xfrm flipH="1">
            <a:off x="2133600" y="3657600"/>
            <a:ext cx="1143000" cy="609600"/>
          </a:xfrm>
          <a:prstGeom prst="line">
            <a:avLst/>
          </a:prstGeom>
          <a:noFill/>
          <a:ln w="25400">
            <a:solidFill>
              <a:schemeClr val="tx1"/>
            </a:solidFill>
            <a:round/>
            <a:headEnd/>
            <a:tailEnd/>
          </a:ln>
          <a:effectLst/>
        </p:spPr>
        <p:txBody>
          <a:bodyPr/>
          <a:lstStyle/>
          <a:p>
            <a:endParaRPr lang="en-US"/>
          </a:p>
        </p:txBody>
      </p:sp>
      <p:sp>
        <p:nvSpPr>
          <p:cNvPr id="184325" name="Line 5"/>
          <p:cNvSpPr>
            <a:spLocks noChangeShapeType="1"/>
          </p:cNvSpPr>
          <p:nvPr/>
        </p:nvSpPr>
        <p:spPr bwMode="auto">
          <a:xfrm>
            <a:off x="5410200" y="4343400"/>
            <a:ext cx="838200" cy="838200"/>
          </a:xfrm>
          <a:prstGeom prst="line">
            <a:avLst/>
          </a:prstGeom>
          <a:noFill/>
          <a:ln w="25400">
            <a:solidFill>
              <a:schemeClr val="tx1"/>
            </a:solidFill>
            <a:round/>
            <a:headEnd/>
            <a:tailEnd/>
          </a:ln>
          <a:effectLst/>
        </p:spPr>
        <p:txBody>
          <a:bodyPr/>
          <a:lstStyle/>
          <a:p>
            <a:endParaRPr lang="en-US"/>
          </a:p>
        </p:txBody>
      </p:sp>
      <p:pic>
        <p:nvPicPr>
          <p:cNvPr id="184326" name="Picture 6" descr="AlGorerecent"/>
          <p:cNvPicPr>
            <a:picLocks noChangeAspect="1" noChangeArrowheads="1"/>
          </p:cNvPicPr>
          <p:nvPr/>
        </p:nvPicPr>
        <p:blipFill>
          <a:blip r:embed="rId3" cstate="print"/>
          <a:srcRect/>
          <a:stretch>
            <a:fillRect/>
          </a:stretch>
        </p:blipFill>
        <p:spPr bwMode="auto">
          <a:xfrm>
            <a:off x="6248400" y="4343400"/>
            <a:ext cx="1431925" cy="1944688"/>
          </a:xfrm>
          <a:prstGeom prst="rect">
            <a:avLst/>
          </a:prstGeom>
          <a:noFill/>
          <a:ln w="12700">
            <a:solidFill>
              <a:schemeClr val="tx1"/>
            </a:solidFill>
            <a:miter lim="800000"/>
            <a:headEnd/>
            <a:tailEnd/>
          </a:ln>
        </p:spPr>
      </p:pic>
      <p:pic>
        <p:nvPicPr>
          <p:cNvPr id="184327" name="Picture 7" descr="marlboro"/>
          <p:cNvPicPr>
            <a:picLocks noChangeAspect="1" noChangeArrowheads="1"/>
          </p:cNvPicPr>
          <p:nvPr/>
        </p:nvPicPr>
        <p:blipFill>
          <a:blip r:embed="rId4" cstate="print"/>
          <a:srcRect/>
          <a:stretch>
            <a:fillRect/>
          </a:stretch>
        </p:blipFill>
        <p:spPr bwMode="auto">
          <a:xfrm>
            <a:off x="3829050" y="85725"/>
            <a:ext cx="1428750" cy="1971675"/>
          </a:xfrm>
          <a:prstGeom prst="rect">
            <a:avLst/>
          </a:prstGeom>
          <a:noFill/>
          <a:ln w="12700">
            <a:solidFill>
              <a:schemeClr val="tx1"/>
            </a:solidFill>
            <a:miter lim="800000"/>
            <a:headEnd/>
            <a:tailEnd/>
          </a:ln>
        </p:spPr>
      </p:pic>
      <p:pic>
        <p:nvPicPr>
          <p:cNvPr id="184328" name="Picture 8" descr="julie andrews"/>
          <p:cNvPicPr>
            <a:picLocks noChangeAspect="1" noChangeArrowheads="1"/>
          </p:cNvPicPr>
          <p:nvPr/>
        </p:nvPicPr>
        <p:blipFill>
          <a:blip r:embed="rId5" cstate="print"/>
          <a:srcRect/>
          <a:stretch>
            <a:fillRect/>
          </a:stretch>
        </p:blipFill>
        <p:spPr bwMode="auto">
          <a:xfrm>
            <a:off x="381000" y="3657600"/>
            <a:ext cx="1790700" cy="1422400"/>
          </a:xfrm>
          <a:prstGeom prst="rect">
            <a:avLst/>
          </a:prstGeom>
          <a:noFill/>
          <a:ln w="12700">
            <a:solidFill>
              <a:schemeClr val="tx1"/>
            </a:solidFill>
            <a:miter lim="800000"/>
            <a:headEnd/>
            <a:tailEnd/>
          </a:ln>
        </p:spPr>
      </p:pic>
      <p:sp>
        <p:nvSpPr>
          <p:cNvPr id="184329" name="Line 9"/>
          <p:cNvSpPr>
            <a:spLocks noChangeShapeType="1"/>
          </p:cNvSpPr>
          <p:nvPr/>
        </p:nvSpPr>
        <p:spPr bwMode="auto">
          <a:xfrm>
            <a:off x="5029200" y="4572000"/>
            <a:ext cx="381000" cy="914400"/>
          </a:xfrm>
          <a:prstGeom prst="line">
            <a:avLst/>
          </a:prstGeom>
          <a:noFill/>
          <a:ln w="25400">
            <a:solidFill>
              <a:schemeClr val="tx1"/>
            </a:solidFill>
            <a:round/>
            <a:headEnd/>
            <a:tailEnd/>
          </a:ln>
          <a:effectLst/>
        </p:spPr>
        <p:txBody>
          <a:bodyPr/>
          <a:lstStyle/>
          <a:p>
            <a:endParaRPr lang="en-US"/>
          </a:p>
        </p:txBody>
      </p:sp>
      <p:sp>
        <p:nvSpPr>
          <p:cNvPr id="184330" name="Text Box 10"/>
          <p:cNvSpPr txBox="1">
            <a:spLocks noChangeArrowheads="1"/>
          </p:cNvSpPr>
          <p:nvPr/>
        </p:nvSpPr>
        <p:spPr bwMode="auto">
          <a:xfrm>
            <a:off x="4953000" y="5486400"/>
            <a:ext cx="990600" cy="379413"/>
          </a:xfrm>
          <a:prstGeom prst="rect">
            <a:avLst/>
          </a:prstGeom>
          <a:noFill/>
          <a:ln w="12700">
            <a:solidFill>
              <a:schemeClr val="tx1"/>
            </a:solidFill>
            <a:miter lim="800000"/>
            <a:headEnd/>
            <a:tailEnd/>
          </a:ln>
          <a:effectLst/>
        </p:spPr>
        <p:txBody>
          <a:bodyPr>
            <a:spAutoFit/>
          </a:bodyPr>
          <a:lstStyle/>
          <a:p>
            <a:pPr algn="ctr">
              <a:spcBef>
                <a:spcPct val="50000"/>
              </a:spcBef>
            </a:pPr>
            <a:r>
              <a:rPr lang="en-US">
                <a:latin typeface="Impact" pitchFamily="34" charset="0"/>
              </a:rPr>
              <a:t>OMB</a:t>
            </a:r>
          </a:p>
        </p:txBody>
      </p:sp>
      <p:sp>
        <p:nvSpPr>
          <p:cNvPr id="184331" name="Line 11"/>
          <p:cNvSpPr>
            <a:spLocks noChangeShapeType="1"/>
          </p:cNvSpPr>
          <p:nvPr/>
        </p:nvSpPr>
        <p:spPr bwMode="auto">
          <a:xfrm flipV="1">
            <a:off x="5791200" y="3352800"/>
            <a:ext cx="990600" cy="76200"/>
          </a:xfrm>
          <a:prstGeom prst="line">
            <a:avLst/>
          </a:prstGeom>
          <a:noFill/>
          <a:ln w="25400">
            <a:solidFill>
              <a:schemeClr val="tx1"/>
            </a:solidFill>
            <a:round/>
            <a:headEnd/>
            <a:tailEnd/>
          </a:ln>
          <a:effectLst/>
        </p:spPr>
        <p:txBody>
          <a:bodyPr/>
          <a:lstStyle/>
          <a:p>
            <a:endParaRPr lang="en-US"/>
          </a:p>
        </p:txBody>
      </p:sp>
      <p:sp>
        <p:nvSpPr>
          <p:cNvPr id="184332" name="Text Box 12"/>
          <p:cNvSpPr txBox="1">
            <a:spLocks noChangeArrowheads="1"/>
          </p:cNvSpPr>
          <p:nvPr/>
        </p:nvSpPr>
        <p:spPr bwMode="auto">
          <a:xfrm>
            <a:off x="6781800" y="3048000"/>
            <a:ext cx="990600" cy="928688"/>
          </a:xfrm>
          <a:prstGeom prst="rect">
            <a:avLst/>
          </a:prstGeom>
          <a:noFill/>
          <a:ln w="12700">
            <a:solidFill>
              <a:schemeClr val="tx1"/>
            </a:solidFill>
            <a:miter lim="800000"/>
            <a:headEnd/>
            <a:tailEnd/>
          </a:ln>
          <a:effectLst/>
        </p:spPr>
        <p:txBody>
          <a:bodyPr>
            <a:spAutoFit/>
          </a:bodyPr>
          <a:lstStyle/>
          <a:p>
            <a:pPr algn="ctr">
              <a:spcBef>
                <a:spcPct val="50000"/>
              </a:spcBef>
            </a:pPr>
            <a:r>
              <a:rPr lang="en-US">
                <a:latin typeface="Impact" pitchFamily="34" charset="0"/>
              </a:rPr>
              <a:t>VP Chief of Staff </a:t>
            </a:r>
          </a:p>
          <a:p>
            <a:pPr algn="ctr">
              <a:spcBef>
                <a:spcPct val="50000"/>
              </a:spcBef>
            </a:pPr>
            <a:r>
              <a:rPr lang="en-US" sz="1200">
                <a:latin typeface="Impact" pitchFamily="34" charset="0"/>
              </a:rPr>
              <a:t>Ron Klain</a:t>
            </a:r>
          </a:p>
        </p:txBody>
      </p:sp>
      <p:sp>
        <p:nvSpPr>
          <p:cNvPr id="184333" name="Text Box 13"/>
          <p:cNvSpPr txBox="1">
            <a:spLocks noChangeArrowheads="1"/>
          </p:cNvSpPr>
          <p:nvPr/>
        </p:nvSpPr>
        <p:spPr bwMode="auto">
          <a:xfrm>
            <a:off x="3657600" y="5562600"/>
            <a:ext cx="990600" cy="1203325"/>
          </a:xfrm>
          <a:prstGeom prst="rect">
            <a:avLst/>
          </a:prstGeom>
          <a:noFill/>
          <a:ln w="12700">
            <a:solidFill>
              <a:schemeClr val="tx1"/>
            </a:solidFill>
            <a:miter lim="800000"/>
            <a:headEnd/>
            <a:tailEnd/>
          </a:ln>
          <a:effectLst/>
        </p:spPr>
        <p:txBody>
          <a:bodyPr>
            <a:spAutoFit/>
          </a:bodyPr>
          <a:lstStyle/>
          <a:p>
            <a:pPr algn="ctr">
              <a:spcBef>
                <a:spcPct val="50000"/>
              </a:spcBef>
            </a:pPr>
            <a:r>
              <a:rPr lang="en-US">
                <a:latin typeface="Impact" pitchFamily="34" charset="0"/>
              </a:rPr>
              <a:t>Office of the U.S. Trade Rep.</a:t>
            </a:r>
          </a:p>
        </p:txBody>
      </p:sp>
      <p:sp>
        <p:nvSpPr>
          <p:cNvPr id="184334" name="Line 14"/>
          <p:cNvSpPr>
            <a:spLocks noChangeShapeType="1"/>
          </p:cNvSpPr>
          <p:nvPr/>
        </p:nvSpPr>
        <p:spPr bwMode="auto">
          <a:xfrm flipH="1">
            <a:off x="4114800" y="4648200"/>
            <a:ext cx="228600" cy="914400"/>
          </a:xfrm>
          <a:prstGeom prst="line">
            <a:avLst/>
          </a:prstGeom>
          <a:noFill/>
          <a:ln w="25400">
            <a:solidFill>
              <a:schemeClr val="tx1"/>
            </a:solidFill>
            <a:round/>
            <a:headEnd/>
            <a:tailEnd/>
          </a:ln>
          <a:effectLst/>
        </p:spPr>
        <p:txBody>
          <a:bodyPr/>
          <a:lstStyle/>
          <a:p>
            <a:endParaRPr lang="en-US"/>
          </a:p>
        </p:txBody>
      </p:sp>
      <p:sp>
        <p:nvSpPr>
          <p:cNvPr id="184335" name="Line 15"/>
          <p:cNvSpPr>
            <a:spLocks noChangeShapeType="1"/>
          </p:cNvSpPr>
          <p:nvPr/>
        </p:nvSpPr>
        <p:spPr bwMode="auto">
          <a:xfrm flipH="1">
            <a:off x="3505200" y="2895600"/>
            <a:ext cx="1676400" cy="1371600"/>
          </a:xfrm>
          <a:prstGeom prst="line">
            <a:avLst/>
          </a:prstGeom>
          <a:noFill/>
          <a:ln w="9525">
            <a:solidFill>
              <a:schemeClr val="tx1"/>
            </a:solidFill>
            <a:round/>
            <a:headEnd/>
            <a:tailEnd/>
          </a:ln>
          <a:effectLst/>
        </p:spPr>
        <p:txBody>
          <a:bodyPr/>
          <a:lstStyle/>
          <a:p>
            <a:endParaRPr lang="en-US"/>
          </a:p>
        </p:txBody>
      </p:sp>
      <p:sp>
        <p:nvSpPr>
          <p:cNvPr id="184336" name="Line 16"/>
          <p:cNvSpPr>
            <a:spLocks noChangeShapeType="1"/>
          </p:cNvSpPr>
          <p:nvPr/>
        </p:nvSpPr>
        <p:spPr bwMode="auto">
          <a:xfrm flipH="1" flipV="1">
            <a:off x="4038600" y="2362200"/>
            <a:ext cx="1143000" cy="533400"/>
          </a:xfrm>
          <a:prstGeom prst="line">
            <a:avLst/>
          </a:prstGeom>
          <a:noFill/>
          <a:ln w="9525">
            <a:solidFill>
              <a:schemeClr val="tx1"/>
            </a:solidFill>
            <a:round/>
            <a:headEnd/>
            <a:tailEnd/>
          </a:ln>
          <a:effectLst/>
        </p:spPr>
        <p:txBody>
          <a:bodyPr/>
          <a:lstStyle/>
          <a:p>
            <a:endParaRPr lang="en-US"/>
          </a:p>
        </p:txBody>
      </p:sp>
      <p:sp>
        <p:nvSpPr>
          <p:cNvPr id="184337" name="Line 17"/>
          <p:cNvSpPr>
            <a:spLocks noChangeShapeType="1"/>
          </p:cNvSpPr>
          <p:nvPr/>
        </p:nvSpPr>
        <p:spPr bwMode="auto">
          <a:xfrm flipV="1">
            <a:off x="5562600" y="2209800"/>
            <a:ext cx="990600" cy="609600"/>
          </a:xfrm>
          <a:prstGeom prst="line">
            <a:avLst/>
          </a:prstGeom>
          <a:noFill/>
          <a:ln w="25400">
            <a:solidFill>
              <a:schemeClr val="tx1"/>
            </a:solidFill>
            <a:round/>
            <a:headEnd/>
            <a:tailEnd/>
          </a:ln>
          <a:effectLst/>
        </p:spPr>
        <p:txBody>
          <a:bodyPr/>
          <a:lstStyle/>
          <a:p>
            <a:endParaRPr lang="en-US"/>
          </a:p>
        </p:txBody>
      </p:sp>
      <p:sp>
        <p:nvSpPr>
          <p:cNvPr id="184338" name="Text Box 18"/>
          <p:cNvSpPr txBox="1">
            <a:spLocks noChangeArrowheads="1"/>
          </p:cNvSpPr>
          <p:nvPr/>
        </p:nvSpPr>
        <p:spPr bwMode="auto">
          <a:xfrm>
            <a:off x="6553200" y="1828800"/>
            <a:ext cx="990600" cy="928688"/>
          </a:xfrm>
          <a:prstGeom prst="rect">
            <a:avLst/>
          </a:prstGeom>
          <a:noFill/>
          <a:ln w="12700">
            <a:solidFill>
              <a:schemeClr val="tx1"/>
            </a:solidFill>
            <a:miter lim="800000"/>
            <a:headEnd/>
            <a:tailEnd/>
          </a:ln>
          <a:effectLst/>
        </p:spPr>
        <p:txBody>
          <a:bodyPr>
            <a:spAutoFit/>
          </a:bodyPr>
          <a:lstStyle/>
          <a:p>
            <a:pPr algn="ctr">
              <a:spcBef>
                <a:spcPct val="50000"/>
              </a:spcBef>
            </a:pPr>
            <a:r>
              <a:rPr lang="en-US">
                <a:latin typeface="Impact" pitchFamily="34" charset="0"/>
              </a:rPr>
              <a:t>White House Counsel</a:t>
            </a:r>
            <a:endParaRPr lang="en-US" sz="1200">
              <a:latin typeface="Impact" pitchFamily="34" charset="0"/>
            </a:endParaRPr>
          </a:p>
        </p:txBody>
      </p:sp>
    </p:spTree>
    <p:extLst>
      <p:ext uri="{BB962C8B-B14F-4D97-AF65-F5344CB8AC3E}">
        <p14:creationId xmlns:p14="http://schemas.microsoft.com/office/powerpoint/2010/main" val="34173833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descr="C:\Users\baronjr\Pictures\man on pap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10" y="444192"/>
            <a:ext cx="9144000" cy="229900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big da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71" y="3341132"/>
            <a:ext cx="7582829" cy="349404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905000" y="152400"/>
            <a:ext cx="5909565" cy="369332"/>
          </a:xfrm>
          <a:prstGeom prst="rect">
            <a:avLst/>
          </a:prstGeom>
          <a:noFill/>
        </p:spPr>
        <p:txBody>
          <a:bodyPr wrap="square" rtlCol="0">
            <a:spAutoFit/>
          </a:bodyPr>
          <a:lstStyle/>
          <a:p>
            <a:r>
              <a:rPr lang="en-US" dirty="0" smtClean="0"/>
              <a:t>In the course of my career, lawyers have gone from this….</a:t>
            </a:r>
            <a:endParaRPr lang="en-US" dirty="0"/>
          </a:p>
        </p:txBody>
      </p:sp>
      <p:sp>
        <p:nvSpPr>
          <p:cNvPr id="3" name="TextBox 2"/>
          <p:cNvSpPr txBox="1"/>
          <p:nvPr/>
        </p:nvSpPr>
        <p:spPr>
          <a:xfrm>
            <a:off x="3810000" y="2971800"/>
            <a:ext cx="2438400" cy="369332"/>
          </a:xfrm>
          <a:prstGeom prst="rect">
            <a:avLst/>
          </a:prstGeom>
          <a:noFill/>
        </p:spPr>
        <p:txBody>
          <a:bodyPr wrap="square" rtlCol="0">
            <a:spAutoFit/>
          </a:bodyPr>
          <a:lstStyle/>
          <a:p>
            <a:r>
              <a:rPr lang="en-US" dirty="0" smtClean="0"/>
              <a:t>To this new reality….</a:t>
            </a:r>
            <a:endParaRPr lang="en-US" dirty="0"/>
          </a:p>
        </p:txBody>
      </p:sp>
    </p:spTree>
    <p:extLst>
      <p:ext uri="{BB962C8B-B14F-4D97-AF65-F5344CB8AC3E}">
        <p14:creationId xmlns:p14="http://schemas.microsoft.com/office/powerpoint/2010/main" val="17453671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p:txBody>
          <a:bodyPr/>
          <a:lstStyle/>
          <a:p>
            <a:r>
              <a:rPr lang="en-US" sz="4000"/>
              <a:t> Suppressing False Positives</a:t>
            </a:r>
          </a:p>
        </p:txBody>
      </p:sp>
      <p:sp>
        <p:nvSpPr>
          <p:cNvPr id="180227" name="Rectangle 3"/>
          <p:cNvSpPr>
            <a:spLocks noGrp="1" noChangeArrowheads="1"/>
          </p:cNvSpPr>
          <p:nvPr>
            <p:ph type="body" idx="1"/>
          </p:nvPr>
        </p:nvSpPr>
        <p:spPr/>
        <p:txBody>
          <a:bodyPr>
            <a:normAutofit lnSpcReduction="10000"/>
          </a:bodyPr>
          <a:lstStyle/>
          <a:p>
            <a:pPr>
              <a:lnSpc>
                <a:spcPct val="80000"/>
              </a:lnSpc>
              <a:buFontTx/>
              <a:buNone/>
            </a:pPr>
            <a:endParaRPr lang="en-US" sz="2800" b="1" dirty="0"/>
          </a:p>
          <a:p>
            <a:pPr>
              <a:lnSpc>
                <a:spcPct val="80000"/>
              </a:lnSpc>
            </a:pPr>
            <a:r>
              <a:rPr lang="en-US" sz="2800" dirty="0" smtClean="0"/>
              <a:t>Marlboro vs. Upper </a:t>
            </a:r>
            <a:r>
              <a:rPr lang="en-US" sz="2800" dirty="0"/>
              <a:t>Marlboro, Maryland</a:t>
            </a:r>
          </a:p>
          <a:p>
            <a:pPr lvl="3">
              <a:lnSpc>
                <a:spcPct val="80000"/>
              </a:lnSpc>
            </a:pPr>
            <a:endParaRPr lang="en-US" sz="1800" dirty="0"/>
          </a:p>
          <a:p>
            <a:pPr>
              <a:lnSpc>
                <a:spcPct val="80000"/>
              </a:lnSpc>
            </a:pPr>
            <a:r>
              <a:rPr lang="en-US" sz="2800" dirty="0" smtClean="0"/>
              <a:t>Philip Morris Institute vs. Presidential </a:t>
            </a:r>
            <a:r>
              <a:rPr lang="en-US" sz="2800" dirty="0"/>
              <a:t>Management Intern (PMI) program</a:t>
            </a:r>
          </a:p>
          <a:p>
            <a:pPr lvl="3">
              <a:lnSpc>
                <a:spcPct val="80000"/>
              </a:lnSpc>
            </a:pPr>
            <a:endParaRPr lang="en-US" sz="1800" dirty="0"/>
          </a:p>
          <a:p>
            <a:pPr>
              <a:lnSpc>
                <a:spcPct val="80000"/>
              </a:lnSpc>
            </a:pPr>
            <a:r>
              <a:rPr lang="en-US" sz="2800" dirty="0" smtClean="0"/>
              <a:t>Master Settlement Agreement vs. Medical </a:t>
            </a:r>
            <a:r>
              <a:rPr lang="en-US" sz="2800" dirty="0"/>
              <a:t>Savings Accounts </a:t>
            </a:r>
            <a:r>
              <a:rPr lang="en-US" sz="2800" dirty="0" smtClean="0"/>
              <a:t>and Metropolitan </a:t>
            </a:r>
            <a:r>
              <a:rPr lang="en-US" sz="2800" dirty="0"/>
              <a:t>Standard </a:t>
            </a:r>
            <a:r>
              <a:rPr lang="en-US" sz="2800" dirty="0" smtClean="0"/>
              <a:t>Areas</a:t>
            </a:r>
            <a:endParaRPr lang="en-US" sz="1800" dirty="0"/>
          </a:p>
          <a:p>
            <a:pPr lvl="4">
              <a:lnSpc>
                <a:spcPct val="80000"/>
              </a:lnSpc>
            </a:pPr>
            <a:endParaRPr lang="en-US" sz="1800" dirty="0"/>
          </a:p>
          <a:p>
            <a:pPr>
              <a:lnSpc>
                <a:spcPct val="80000"/>
              </a:lnSpc>
            </a:pPr>
            <a:r>
              <a:rPr lang="en-US" sz="2800" dirty="0" smtClean="0"/>
              <a:t>Tobacco Institute (TI) vs. do re me….</a:t>
            </a:r>
            <a:endParaRPr lang="en-US" sz="2800" dirty="0"/>
          </a:p>
        </p:txBody>
      </p:sp>
    </p:spTree>
    <p:extLst>
      <p:ext uri="{BB962C8B-B14F-4D97-AF65-F5344CB8AC3E}">
        <p14:creationId xmlns:p14="http://schemas.microsoft.com/office/powerpoint/2010/main" val="8483329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p:cNvSpPr>
            <a:spLocks noGrp="1"/>
          </p:cNvSpPr>
          <p:nvPr>
            <p:ph type="sldNum" sz="quarter" idx="4294967295"/>
          </p:nvPr>
        </p:nvSpPr>
        <p:spPr>
          <a:xfrm>
            <a:off x="6553200" y="6248400"/>
            <a:ext cx="2133600" cy="457200"/>
          </a:xfrm>
          <a:prstGeom prst="rect">
            <a:avLst/>
          </a:prstGeom>
          <a:noFill/>
        </p:spPr>
        <p:txBody>
          <a:bodyPr/>
          <a:lstStyle/>
          <a:p>
            <a:fld id="{CC2B9D9A-A51D-40F7-B556-1E655F5C7C9D}" type="slidenum">
              <a:rPr lang="en-US"/>
              <a:pPr/>
              <a:t>21</a:t>
            </a:fld>
            <a:endParaRPr lang="en-US"/>
          </a:p>
        </p:txBody>
      </p:sp>
      <p:sp>
        <p:nvSpPr>
          <p:cNvPr id="13315" name="Rectangle 2"/>
          <p:cNvSpPr>
            <a:spLocks noGrp="1" noChangeArrowheads="1"/>
          </p:cNvSpPr>
          <p:nvPr>
            <p:ph type="title"/>
          </p:nvPr>
        </p:nvSpPr>
        <p:spPr>
          <a:xfrm>
            <a:off x="609600" y="838200"/>
            <a:ext cx="7391400" cy="1219200"/>
          </a:xfrm>
        </p:spPr>
        <p:txBody>
          <a:bodyPr>
            <a:normAutofit fontScale="90000"/>
          </a:bodyPr>
          <a:lstStyle/>
          <a:p>
            <a:pPr eaLnBrk="1" hangingPunct="1"/>
            <a:r>
              <a:rPr lang="en-US" sz="3500" dirty="0" smtClean="0"/>
              <a:t/>
            </a:r>
            <a:br>
              <a:rPr lang="en-US" sz="3500" dirty="0" smtClean="0"/>
            </a:br>
            <a:r>
              <a:rPr lang="en-US" sz="3500" dirty="0" smtClean="0"/>
              <a:t>Example of Boolean search string from </a:t>
            </a:r>
            <a:r>
              <a:rPr lang="en-US" sz="3500" i="1" dirty="0" smtClean="0"/>
              <a:t>U.S. v. Philip Morris</a:t>
            </a:r>
            <a:endParaRPr lang="en-US" sz="3500" dirty="0" smtClean="0"/>
          </a:p>
        </p:txBody>
      </p:sp>
      <p:sp>
        <p:nvSpPr>
          <p:cNvPr id="13316" name="Rectangle 3"/>
          <p:cNvSpPr>
            <a:spLocks noGrp="1" noChangeArrowheads="1"/>
          </p:cNvSpPr>
          <p:nvPr>
            <p:ph type="body" idx="1"/>
          </p:nvPr>
        </p:nvSpPr>
        <p:spPr>
          <a:xfrm>
            <a:off x="533400" y="2362200"/>
            <a:ext cx="6477000" cy="4792663"/>
          </a:xfrm>
        </p:spPr>
        <p:txBody>
          <a:bodyPr/>
          <a:lstStyle/>
          <a:p>
            <a:pPr eaLnBrk="1" hangingPunct="1">
              <a:lnSpc>
                <a:spcPct val="80000"/>
              </a:lnSpc>
            </a:pPr>
            <a:r>
              <a:rPr lang="en-US" sz="2000" b="1" dirty="0" smtClean="0"/>
              <a:t>(((master settlement agreement OR </a:t>
            </a:r>
            <a:r>
              <a:rPr lang="en-US" sz="2000" b="1" dirty="0" err="1" smtClean="0"/>
              <a:t>msa</a:t>
            </a:r>
            <a:r>
              <a:rPr lang="en-US" sz="2000" b="1" dirty="0" smtClean="0"/>
              <a:t>) AND NOT (medical savings account OR metropolitan standard area)) OR s. 1415 OR (</a:t>
            </a:r>
            <a:r>
              <a:rPr lang="en-US" sz="2000" b="1" dirty="0" err="1" smtClean="0"/>
              <a:t>ets</a:t>
            </a:r>
            <a:r>
              <a:rPr lang="en-US" sz="2000" b="1" dirty="0" smtClean="0"/>
              <a:t> AND NOT educational testing service) OR (</a:t>
            </a:r>
            <a:r>
              <a:rPr lang="en-US" sz="2000" b="1" dirty="0" err="1" smtClean="0"/>
              <a:t>liggett</a:t>
            </a:r>
            <a:r>
              <a:rPr lang="en-US" sz="2000" b="1" dirty="0" smtClean="0"/>
              <a:t> AND NOT </a:t>
            </a:r>
            <a:r>
              <a:rPr lang="en-US" sz="2000" b="1" dirty="0" err="1" smtClean="0"/>
              <a:t>sharon</a:t>
            </a:r>
            <a:r>
              <a:rPr lang="en-US" sz="2000" b="1" dirty="0" smtClean="0"/>
              <a:t> a. </a:t>
            </a:r>
            <a:r>
              <a:rPr lang="en-US" sz="2000" b="1" dirty="0" err="1" smtClean="0"/>
              <a:t>liggett</a:t>
            </a:r>
            <a:r>
              <a:rPr lang="en-US" sz="2000" b="1" dirty="0" smtClean="0"/>
              <a:t>) OR </a:t>
            </a:r>
            <a:r>
              <a:rPr lang="en-US" sz="2000" b="1" dirty="0" err="1" smtClean="0"/>
              <a:t>atco</a:t>
            </a:r>
            <a:r>
              <a:rPr lang="en-US" sz="2000" b="1" dirty="0" smtClean="0"/>
              <a:t> OR </a:t>
            </a:r>
            <a:r>
              <a:rPr lang="en-US" sz="2000" b="1" dirty="0" err="1" smtClean="0"/>
              <a:t>lorillard</a:t>
            </a:r>
            <a:r>
              <a:rPr lang="en-US" sz="2000" b="1" dirty="0" smtClean="0"/>
              <a:t> OR (</a:t>
            </a:r>
            <a:r>
              <a:rPr lang="en-US" sz="2000" b="1" dirty="0" err="1" smtClean="0"/>
              <a:t>pmi</a:t>
            </a:r>
            <a:r>
              <a:rPr lang="en-US" sz="2000" b="1" dirty="0" smtClean="0"/>
              <a:t> AND NOT presidential management intern) OR pm </a:t>
            </a:r>
            <a:r>
              <a:rPr lang="en-US" sz="2000" b="1" dirty="0" err="1" smtClean="0"/>
              <a:t>usa</a:t>
            </a:r>
            <a:r>
              <a:rPr lang="en-US" sz="2000" b="1" dirty="0" smtClean="0"/>
              <a:t> OR </a:t>
            </a:r>
            <a:r>
              <a:rPr lang="en-US" sz="2000" b="1" dirty="0" err="1" smtClean="0"/>
              <a:t>rjr</a:t>
            </a:r>
            <a:r>
              <a:rPr lang="en-US" sz="2000" b="1" dirty="0" smtClean="0"/>
              <a:t> OR (</a:t>
            </a:r>
            <a:r>
              <a:rPr lang="en-US" sz="2000" b="1" dirty="0" err="1" smtClean="0"/>
              <a:t>b&amp;w</a:t>
            </a:r>
            <a:r>
              <a:rPr lang="en-US" sz="2000" b="1" dirty="0" smtClean="0"/>
              <a:t> AND NOT photo*) OR </a:t>
            </a:r>
            <a:r>
              <a:rPr lang="en-US" sz="2000" b="1" dirty="0" err="1" smtClean="0"/>
              <a:t>phillip morris</a:t>
            </a:r>
            <a:r>
              <a:rPr lang="en-US" sz="2000" b="1" dirty="0" smtClean="0"/>
              <a:t> OR </a:t>
            </a:r>
            <a:r>
              <a:rPr lang="en-US" sz="2000" b="1" dirty="0" err="1" smtClean="0"/>
              <a:t>batco</a:t>
            </a:r>
            <a:r>
              <a:rPr lang="en-US" sz="2000" b="1" dirty="0" smtClean="0"/>
              <a:t> OR </a:t>
            </a:r>
            <a:r>
              <a:rPr lang="en-US" sz="2000" b="1" dirty="0" err="1" smtClean="0"/>
              <a:t>ftc</a:t>
            </a:r>
            <a:r>
              <a:rPr lang="en-US" sz="2000" b="1" dirty="0" smtClean="0"/>
              <a:t> test method OR star scientific OR vector group OR </a:t>
            </a:r>
            <a:r>
              <a:rPr lang="en-US" sz="2000" b="1" dirty="0" err="1" smtClean="0"/>
              <a:t>joe</a:t>
            </a:r>
            <a:r>
              <a:rPr lang="en-US" sz="2000" b="1" dirty="0" smtClean="0"/>
              <a:t> camel OR (</a:t>
            </a:r>
            <a:r>
              <a:rPr lang="en-US" sz="2000" b="1" dirty="0" err="1" smtClean="0"/>
              <a:t>marlboro</a:t>
            </a:r>
            <a:r>
              <a:rPr lang="en-US" sz="2000" b="1" dirty="0" smtClean="0"/>
              <a:t> AND NOT upper </a:t>
            </a:r>
            <a:r>
              <a:rPr lang="en-US" sz="2000" b="1" dirty="0" err="1" smtClean="0"/>
              <a:t>marlboro</a:t>
            </a:r>
            <a:r>
              <a:rPr lang="en-US" sz="2000" b="1" dirty="0" smtClean="0"/>
              <a:t>)) AND NOT (tobacco* OR cigarette* OR smoking OR tar OR nicotine OR smokeless OR </a:t>
            </a:r>
            <a:r>
              <a:rPr lang="en-US" sz="2000" b="1" dirty="0" err="1" smtClean="0"/>
              <a:t>synar</a:t>
            </a:r>
            <a:r>
              <a:rPr lang="en-US" sz="2000" b="1" dirty="0" smtClean="0"/>
              <a:t> amendment OR </a:t>
            </a:r>
            <a:r>
              <a:rPr lang="en-US" sz="2000" b="1" dirty="0" err="1" smtClean="0"/>
              <a:t>philip morris</a:t>
            </a:r>
            <a:r>
              <a:rPr lang="en-US" sz="2000" b="1" dirty="0" smtClean="0"/>
              <a:t> OR </a:t>
            </a:r>
            <a:r>
              <a:rPr lang="en-US" sz="2000" b="1" dirty="0" err="1" smtClean="0"/>
              <a:t>r.j</a:t>
            </a:r>
            <a:r>
              <a:rPr lang="en-US" sz="2000" b="1" dirty="0" smtClean="0"/>
              <a:t>. </a:t>
            </a:r>
            <a:r>
              <a:rPr lang="en-US" sz="2000" b="1" dirty="0" err="1" smtClean="0"/>
              <a:t>reynolds</a:t>
            </a:r>
            <a:r>
              <a:rPr lang="en-US" sz="2000" b="1" dirty="0" smtClean="0"/>
              <a:t> OR ("brown and </a:t>
            </a:r>
            <a:r>
              <a:rPr lang="en-US" sz="2000" b="1" dirty="0" err="1" smtClean="0"/>
              <a:t>williamson</a:t>
            </a:r>
            <a:r>
              <a:rPr lang="en-US" sz="2000" b="1" dirty="0" smtClean="0"/>
              <a:t>") OR ("brown &amp; </a:t>
            </a:r>
            <a:r>
              <a:rPr lang="en-US" sz="2000" b="1" dirty="0" err="1" smtClean="0"/>
              <a:t>williamson</a:t>
            </a:r>
            <a:r>
              <a:rPr lang="en-US" sz="2000" b="1" dirty="0" smtClean="0"/>
              <a:t>") OR bat industries OR </a:t>
            </a:r>
            <a:r>
              <a:rPr lang="en-US" sz="2000" b="1" dirty="0" err="1" smtClean="0"/>
              <a:t>liggett</a:t>
            </a:r>
            <a:r>
              <a:rPr lang="en-US" sz="2000" b="1" dirty="0" smtClean="0"/>
              <a:t> group)</a:t>
            </a:r>
          </a:p>
        </p:txBody>
      </p:sp>
      <p:pic>
        <p:nvPicPr>
          <p:cNvPr id="5" name="Picture 4" descr="imagesCA72IOYL.jpg"/>
          <p:cNvPicPr>
            <a:picLocks noChangeAspect="1"/>
          </p:cNvPicPr>
          <p:nvPr/>
        </p:nvPicPr>
        <p:blipFill>
          <a:blip r:embed="rId3" cstate="print"/>
          <a:stretch>
            <a:fillRect/>
          </a:stretch>
        </p:blipFill>
        <p:spPr>
          <a:xfrm>
            <a:off x="7010400" y="1828800"/>
            <a:ext cx="1905000" cy="4191000"/>
          </a:xfrm>
          <a:prstGeom prst="rect">
            <a:avLst/>
          </a:prstGeom>
        </p:spPr>
      </p:pic>
    </p:spTree>
    <p:extLst>
      <p:ext uri="{BB962C8B-B14F-4D97-AF65-F5344CB8AC3E}">
        <p14:creationId xmlns:p14="http://schemas.microsoft.com/office/powerpoint/2010/main" val="16128055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5"/>
          <p:cNvSpPr>
            <a:spLocks noGrp="1"/>
          </p:cNvSpPr>
          <p:nvPr>
            <p:ph type="sldNum" sz="quarter" idx="4294967295"/>
          </p:nvPr>
        </p:nvSpPr>
        <p:spPr>
          <a:xfrm>
            <a:off x="6553200" y="6356350"/>
            <a:ext cx="2133600" cy="365125"/>
          </a:xfrm>
          <a:prstGeom prst="rect">
            <a:avLst/>
          </a:prstGeom>
          <a:noFill/>
        </p:spPr>
        <p:txBody>
          <a:bodyPr/>
          <a:lstStyle/>
          <a:p>
            <a:fld id="{4C9079F9-7840-4307-91CA-ADF438748769}" type="slidenum">
              <a:rPr lang="en-US"/>
              <a:pPr/>
              <a:t>22</a:t>
            </a:fld>
            <a:endParaRPr lang="en-US"/>
          </a:p>
        </p:txBody>
      </p:sp>
      <p:sp>
        <p:nvSpPr>
          <p:cNvPr id="14339" name="Rectangle 2"/>
          <p:cNvSpPr>
            <a:spLocks noGrp="1" noChangeArrowheads="1"/>
          </p:cNvSpPr>
          <p:nvPr>
            <p:ph type="title"/>
          </p:nvPr>
        </p:nvSpPr>
        <p:spPr>
          <a:xfrm>
            <a:off x="533400" y="914400"/>
            <a:ext cx="7543800" cy="1295400"/>
          </a:xfrm>
        </p:spPr>
        <p:txBody>
          <a:bodyPr/>
          <a:lstStyle/>
          <a:p>
            <a:pPr eaLnBrk="1" hangingPunct="1"/>
            <a:r>
              <a:rPr lang="en-US" sz="2800" i="1" smtClean="0"/>
              <a:t>U.S. v. Philip Morris E-mail Winnowing Process </a:t>
            </a:r>
            <a:endParaRPr lang="en-US" smtClean="0"/>
          </a:p>
        </p:txBody>
      </p:sp>
      <p:sp>
        <p:nvSpPr>
          <p:cNvPr id="14340" name="Rectangle 3"/>
          <p:cNvSpPr>
            <a:spLocks noGrp="1" noChangeArrowheads="1"/>
          </p:cNvSpPr>
          <p:nvPr>
            <p:ph type="body" idx="1"/>
          </p:nvPr>
        </p:nvSpPr>
        <p:spPr>
          <a:xfrm>
            <a:off x="457200" y="3124200"/>
            <a:ext cx="8229600" cy="3006725"/>
          </a:xfrm>
        </p:spPr>
        <p:txBody>
          <a:bodyPr>
            <a:normAutofit fontScale="92500" lnSpcReduction="10000"/>
          </a:bodyPr>
          <a:lstStyle/>
          <a:p>
            <a:pPr eaLnBrk="1" hangingPunct="1">
              <a:lnSpc>
                <a:spcPct val="90000"/>
              </a:lnSpc>
            </a:pPr>
            <a:r>
              <a:rPr lang="en-US" sz="1900" b="1" smtClean="0"/>
              <a:t>20 million </a:t>
            </a:r>
            <a:r>
              <a:rPr lang="en-US" sz="1900" b="1" smtClean="0">
                <a:sym typeface="Wingdings" pitchFamily="56" charset="2"/>
              </a:rPr>
              <a:t></a:t>
            </a:r>
            <a:r>
              <a:rPr lang="en-US" sz="1900" b="1" smtClean="0"/>
              <a:t>  200,000 </a:t>
            </a:r>
            <a:r>
              <a:rPr lang="en-US" sz="1900" b="1" smtClean="0">
                <a:sym typeface="Wingdings" pitchFamily="56" charset="2"/>
              </a:rPr>
              <a:t></a:t>
            </a:r>
            <a:r>
              <a:rPr lang="en-US" sz="1900" b="1" smtClean="0"/>
              <a:t>   100,000   </a:t>
            </a:r>
            <a:r>
              <a:rPr lang="en-US" sz="1900" b="1" smtClean="0">
                <a:sym typeface="Wingdings" pitchFamily="56" charset="2"/>
              </a:rPr>
              <a:t></a:t>
            </a:r>
            <a:r>
              <a:rPr lang="en-US" sz="1900" b="1" smtClean="0"/>
              <a:t>  80,000        </a:t>
            </a:r>
            <a:r>
              <a:rPr lang="en-US" sz="1900" b="1" smtClean="0">
                <a:sym typeface="Wingdings" pitchFamily="56" charset="2"/>
              </a:rPr>
              <a:t></a:t>
            </a:r>
            <a:r>
              <a:rPr lang="en-US" sz="1900" b="1" smtClean="0"/>
              <a:t>  20,000              </a:t>
            </a:r>
          </a:p>
          <a:p>
            <a:pPr eaLnBrk="1" hangingPunct="1">
              <a:lnSpc>
                <a:spcPct val="90000"/>
              </a:lnSpc>
            </a:pPr>
            <a:r>
              <a:rPr lang="en-US" sz="1900" b="1" smtClean="0"/>
              <a:t>email              hits based    relevant       produced       placed on</a:t>
            </a:r>
          </a:p>
          <a:p>
            <a:pPr eaLnBrk="1" hangingPunct="1">
              <a:lnSpc>
                <a:spcPct val="90000"/>
              </a:lnSpc>
            </a:pPr>
            <a:r>
              <a:rPr lang="en-US" sz="1900" b="1" smtClean="0"/>
              <a:t>records          on keyword   emails        to opposing   privilege </a:t>
            </a:r>
          </a:p>
          <a:p>
            <a:pPr eaLnBrk="1" hangingPunct="1">
              <a:lnSpc>
                <a:spcPct val="90000"/>
              </a:lnSpc>
            </a:pPr>
            <a:r>
              <a:rPr lang="en-US" sz="1900" b="1" smtClean="0"/>
              <a:t>                       terms used                       party               logs</a:t>
            </a:r>
          </a:p>
          <a:p>
            <a:pPr eaLnBrk="1" hangingPunct="1">
              <a:lnSpc>
                <a:spcPct val="90000"/>
              </a:lnSpc>
            </a:pPr>
            <a:r>
              <a:rPr lang="en-US" sz="1900" b="1" smtClean="0"/>
              <a:t>                       (1%)                                               </a:t>
            </a:r>
          </a:p>
          <a:p>
            <a:pPr eaLnBrk="1" hangingPunct="1">
              <a:lnSpc>
                <a:spcPct val="90000"/>
              </a:lnSpc>
            </a:pPr>
            <a:endParaRPr lang="en-US" sz="1900" b="1" smtClean="0"/>
          </a:p>
          <a:p>
            <a:pPr eaLnBrk="1" hangingPunct="1">
              <a:lnSpc>
                <a:spcPct val="90000"/>
              </a:lnSpc>
            </a:pPr>
            <a:endParaRPr lang="en-US" sz="1900" b="1" smtClean="0"/>
          </a:p>
          <a:p>
            <a:pPr eaLnBrk="1" hangingPunct="1">
              <a:lnSpc>
                <a:spcPct val="90000"/>
              </a:lnSpc>
            </a:pPr>
            <a:r>
              <a:rPr lang="en-US" sz="1900" b="1" smtClean="0">
                <a:sym typeface="Wingdings" pitchFamily="56" charset="2"/>
              </a:rPr>
              <a:t></a:t>
            </a:r>
            <a:r>
              <a:rPr lang="en-US" sz="1900" b="1" smtClean="0"/>
              <a:t> A PROBLEM: only a handful entered as exhibits at trial</a:t>
            </a:r>
          </a:p>
          <a:p>
            <a:pPr eaLnBrk="1" hangingPunct="1">
              <a:lnSpc>
                <a:spcPct val="90000"/>
              </a:lnSpc>
            </a:pPr>
            <a:r>
              <a:rPr lang="en-US" sz="1900" b="1" smtClean="0">
                <a:sym typeface="Wingdings" pitchFamily="56" charset="2"/>
              </a:rPr>
              <a:t></a:t>
            </a:r>
            <a:r>
              <a:rPr lang="en-US" sz="1900" b="1" smtClean="0"/>
              <a:t> A BIGGER PROGLEM: the 1% figure does not scale</a:t>
            </a:r>
          </a:p>
        </p:txBody>
      </p:sp>
    </p:spTree>
    <p:extLst>
      <p:ext uri="{BB962C8B-B14F-4D97-AF65-F5344CB8AC3E}">
        <p14:creationId xmlns:p14="http://schemas.microsoft.com/office/powerpoint/2010/main" val="35533244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3891" name="Picture 3" descr="j0292020"/>
          <p:cNvPicPr>
            <a:picLocks noGrp="1" noChangeAspect="1" noChangeArrowheads="1"/>
          </p:cNvPicPr>
          <p:nvPr>
            <p:ph sz="quarter" idx="3"/>
          </p:nvPr>
        </p:nvPicPr>
        <p:blipFill>
          <a:blip r:embed="rId4" cstate="print"/>
          <a:srcRect/>
          <a:stretch>
            <a:fillRect/>
          </a:stretch>
        </p:blipFill>
        <p:spPr>
          <a:xfrm>
            <a:off x="3417888" y="5540375"/>
            <a:ext cx="871537" cy="828675"/>
          </a:xfrm>
          <a:noFill/>
          <a:ln/>
        </p:spPr>
      </p:pic>
      <p:grpSp>
        <p:nvGrpSpPr>
          <p:cNvPr id="2" name="Group 4"/>
          <p:cNvGrpSpPr>
            <a:grpSpLocks/>
          </p:cNvGrpSpPr>
          <p:nvPr/>
        </p:nvGrpSpPr>
        <p:grpSpPr bwMode="auto">
          <a:xfrm>
            <a:off x="3205163" y="2219325"/>
            <a:ext cx="2241550" cy="1916113"/>
            <a:chOff x="1313" y="2436"/>
            <a:chExt cx="1412" cy="1207"/>
          </a:xfrm>
        </p:grpSpPr>
        <p:pic>
          <p:nvPicPr>
            <p:cNvPr id="293893" name="Picture 5" descr="archives1-s"/>
            <p:cNvPicPr>
              <a:picLocks noChangeAspect="1" noChangeArrowheads="1"/>
            </p:cNvPicPr>
            <p:nvPr/>
          </p:nvPicPr>
          <p:blipFill>
            <a:blip r:embed="rId5" cstate="print"/>
            <a:srcRect/>
            <a:stretch>
              <a:fillRect/>
            </a:stretch>
          </p:blipFill>
          <p:spPr bwMode="auto">
            <a:xfrm>
              <a:off x="1313" y="2436"/>
              <a:ext cx="1400" cy="991"/>
            </a:xfrm>
            <a:prstGeom prst="rect">
              <a:avLst/>
            </a:prstGeom>
            <a:noFill/>
            <a:ln/>
            <a:effectLst/>
          </p:spPr>
        </p:pic>
        <p:sp>
          <p:nvSpPr>
            <p:cNvPr id="293894" name="Text Box 6"/>
            <p:cNvSpPr txBox="1">
              <a:spLocks noChangeArrowheads="1"/>
            </p:cNvSpPr>
            <p:nvPr/>
          </p:nvSpPr>
          <p:spPr bwMode="auto">
            <a:xfrm>
              <a:off x="1327" y="3412"/>
              <a:ext cx="1398" cy="231"/>
            </a:xfrm>
            <a:prstGeom prst="rect">
              <a:avLst/>
            </a:prstGeom>
            <a:noFill/>
            <a:ln w="9525">
              <a:noFill/>
              <a:miter lim="800000"/>
              <a:headEnd/>
              <a:tailEnd/>
            </a:ln>
            <a:effectLst/>
          </p:spPr>
          <p:txBody>
            <a:bodyPr>
              <a:spAutoFit/>
            </a:bodyPr>
            <a:lstStyle/>
            <a:p>
              <a:pPr algn="ctr" eaLnBrk="0" hangingPunct="0">
                <a:spcBef>
                  <a:spcPct val="50000"/>
                </a:spcBef>
              </a:pPr>
              <a:r>
                <a:rPr lang="en-US" b="1">
                  <a:solidFill>
                    <a:srgbClr val="333399"/>
                  </a:solidFill>
                  <a:effectLst>
                    <a:outerShdw blurRad="38100" dist="38100" dir="2700000" algn="tl">
                      <a:srgbClr val="C0C0C0"/>
                    </a:outerShdw>
                  </a:effectLst>
                </a:rPr>
                <a:t>National Archives</a:t>
              </a:r>
            </a:p>
          </p:txBody>
        </p:sp>
      </p:grpSp>
      <p:sp>
        <p:nvSpPr>
          <p:cNvPr id="293895" name="Text Box 7"/>
          <p:cNvSpPr txBox="1">
            <a:spLocks noChangeArrowheads="1"/>
          </p:cNvSpPr>
          <p:nvPr/>
        </p:nvSpPr>
        <p:spPr bwMode="auto">
          <a:xfrm>
            <a:off x="350838" y="1274763"/>
            <a:ext cx="1901825" cy="701675"/>
          </a:xfrm>
          <a:prstGeom prst="rect">
            <a:avLst/>
          </a:prstGeom>
          <a:noFill/>
          <a:ln w="9525">
            <a:noFill/>
            <a:miter lim="800000"/>
            <a:headEnd/>
            <a:tailEnd/>
          </a:ln>
          <a:effectLst/>
        </p:spPr>
        <p:txBody>
          <a:bodyPr>
            <a:spAutoFit/>
          </a:bodyPr>
          <a:lstStyle/>
          <a:p>
            <a:pPr algn="ctr" eaLnBrk="0" hangingPunct="0">
              <a:spcBef>
                <a:spcPct val="50000"/>
              </a:spcBef>
            </a:pPr>
            <a:r>
              <a:rPr lang="en-US" sz="2000" b="1">
                <a:solidFill>
                  <a:srgbClr val="333399"/>
                </a:solidFill>
                <a:effectLst>
                  <a:outerShdw blurRad="38100" dist="38100" dir="2700000" algn="tl">
                    <a:srgbClr val="C0C0C0"/>
                  </a:outerShdw>
                </a:effectLst>
              </a:rPr>
              <a:t>Clinton </a:t>
            </a:r>
            <a:br>
              <a:rPr lang="en-US" sz="2000" b="1">
                <a:solidFill>
                  <a:srgbClr val="333399"/>
                </a:solidFill>
                <a:effectLst>
                  <a:outerShdw blurRad="38100" dist="38100" dir="2700000" algn="tl">
                    <a:srgbClr val="C0C0C0"/>
                  </a:outerShdw>
                </a:effectLst>
              </a:rPr>
            </a:br>
            <a:r>
              <a:rPr lang="en-US" sz="2000" b="1">
                <a:solidFill>
                  <a:srgbClr val="333399"/>
                </a:solidFill>
                <a:effectLst>
                  <a:outerShdw blurRad="38100" dist="38100" dir="2700000" algn="tl">
                    <a:srgbClr val="C0C0C0"/>
                  </a:outerShdw>
                </a:effectLst>
              </a:rPr>
              <a:t>White House</a:t>
            </a:r>
          </a:p>
        </p:txBody>
      </p:sp>
      <p:sp>
        <p:nvSpPr>
          <p:cNvPr id="293896" name="Text Box 8"/>
          <p:cNvSpPr txBox="1">
            <a:spLocks noChangeArrowheads="1"/>
          </p:cNvSpPr>
          <p:nvPr/>
        </p:nvSpPr>
        <p:spPr bwMode="auto">
          <a:xfrm>
            <a:off x="7583488" y="1698625"/>
            <a:ext cx="1511300" cy="549275"/>
          </a:xfrm>
          <a:prstGeom prst="rect">
            <a:avLst/>
          </a:prstGeom>
          <a:noFill/>
          <a:ln w="9525">
            <a:noFill/>
            <a:miter lim="800000"/>
            <a:headEnd/>
            <a:tailEnd/>
          </a:ln>
          <a:effectLst/>
        </p:spPr>
        <p:txBody>
          <a:bodyPr lIns="0" tIns="0" rIns="0" bIns="0">
            <a:spAutoFit/>
          </a:bodyPr>
          <a:lstStyle/>
          <a:p>
            <a:pPr algn="ctr" eaLnBrk="0" hangingPunct="0">
              <a:spcBef>
                <a:spcPct val="50000"/>
              </a:spcBef>
            </a:pPr>
            <a:r>
              <a:rPr lang="en-US" b="1">
                <a:solidFill>
                  <a:srgbClr val="333399"/>
                </a:solidFill>
                <a:effectLst>
                  <a:outerShdw blurRad="38100" dist="38100" dir="2700000" algn="tl">
                    <a:srgbClr val="C0C0C0"/>
                  </a:outerShdw>
                </a:effectLst>
              </a:rPr>
              <a:t>Tobacco Policy</a:t>
            </a:r>
          </a:p>
        </p:txBody>
      </p:sp>
      <p:pic>
        <p:nvPicPr>
          <p:cNvPr id="293897" name="Picture 9" descr="j0300840"/>
          <p:cNvPicPr>
            <a:picLocks noGrp="1" noChangeAspect="1" noChangeArrowheads="1"/>
          </p:cNvPicPr>
          <p:nvPr>
            <p:ph sz="quarter" idx="4"/>
          </p:nvPr>
        </p:nvPicPr>
        <p:blipFill>
          <a:blip r:embed="rId6" cstate="print"/>
          <a:srcRect/>
          <a:stretch>
            <a:fillRect/>
          </a:stretch>
        </p:blipFill>
        <p:spPr>
          <a:xfrm>
            <a:off x="6848475" y="1152525"/>
            <a:ext cx="950913" cy="801688"/>
          </a:xfrm>
          <a:noFill/>
          <a:ln/>
        </p:spPr>
      </p:pic>
      <p:pic>
        <p:nvPicPr>
          <p:cNvPr id="293898" name="Picture 10" descr="j0195384"/>
          <p:cNvPicPr>
            <a:picLocks noChangeAspect="1" noChangeArrowheads="1"/>
          </p:cNvPicPr>
          <p:nvPr/>
        </p:nvPicPr>
        <p:blipFill>
          <a:blip r:embed="rId7" cstate="print"/>
          <a:srcRect/>
          <a:stretch>
            <a:fillRect/>
          </a:stretch>
        </p:blipFill>
        <p:spPr bwMode="auto">
          <a:xfrm>
            <a:off x="4273550" y="5648325"/>
            <a:ext cx="787400" cy="804863"/>
          </a:xfrm>
          <a:prstGeom prst="rect">
            <a:avLst/>
          </a:prstGeom>
          <a:noFill/>
        </p:spPr>
      </p:pic>
      <p:sp>
        <p:nvSpPr>
          <p:cNvPr id="293899" name="AutoShape 11"/>
          <p:cNvSpPr>
            <a:spLocks noChangeArrowheads="1"/>
          </p:cNvSpPr>
          <p:nvPr/>
        </p:nvSpPr>
        <p:spPr bwMode="auto">
          <a:xfrm rot="2612987">
            <a:off x="1743075" y="2298700"/>
            <a:ext cx="1403350" cy="250825"/>
          </a:xfrm>
          <a:prstGeom prst="rightArrow">
            <a:avLst>
              <a:gd name="adj1" fmla="val 50000"/>
              <a:gd name="adj2" fmla="val 139873"/>
            </a:avLst>
          </a:prstGeom>
          <a:solidFill>
            <a:schemeClr val="bg2"/>
          </a:solidFill>
          <a:ln w="9525">
            <a:solidFill>
              <a:schemeClr val="tx1"/>
            </a:solidFill>
            <a:miter lim="800000"/>
            <a:headEnd/>
            <a:tailEnd/>
          </a:ln>
          <a:effectLst/>
        </p:spPr>
        <p:txBody>
          <a:bodyPr wrap="none" anchor="ctr"/>
          <a:lstStyle/>
          <a:p>
            <a:pPr algn="ctr" eaLnBrk="0" hangingPunct="0"/>
            <a:endParaRPr lang="en-US"/>
          </a:p>
        </p:txBody>
      </p:sp>
      <p:sp>
        <p:nvSpPr>
          <p:cNvPr id="293900" name="AutoShape 12"/>
          <p:cNvSpPr>
            <a:spLocks noChangeArrowheads="1"/>
          </p:cNvSpPr>
          <p:nvPr/>
        </p:nvSpPr>
        <p:spPr bwMode="auto">
          <a:xfrm rot="5400000">
            <a:off x="3686175" y="4673600"/>
            <a:ext cx="1230313" cy="265113"/>
          </a:xfrm>
          <a:prstGeom prst="rightArrow">
            <a:avLst>
              <a:gd name="adj1" fmla="val 50000"/>
              <a:gd name="adj2" fmla="val 116018"/>
            </a:avLst>
          </a:prstGeom>
          <a:solidFill>
            <a:schemeClr val="bg2"/>
          </a:solidFill>
          <a:ln w="9525">
            <a:solidFill>
              <a:schemeClr val="tx1"/>
            </a:solidFill>
            <a:miter lim="800000"/>
            <a:headEnd/>
            <a:tailEnd/>
          </a:ln>
          <a:effectLst/>
        </p:spPr>
        <p:txBody>
          <a:bodyPr wrap="none" anchor="ctr"/>
          <a:lstStyle/>
          <a:p>
            <a:endParaRPr lang="en-US"/>
          </a:p>
        </p:txBody>
      </p:sp>
      <p:sp>
        <p:nvSpPr>
          <p:cNvPr id="293901" name="Text Box 13"/>
          <p:cNvSpPr txBox="1">
            <a:spLocks noChangeArrowheads="1"/>
          </p:cNvSpPr>
          <p:nvPr/>
        </p:nvSpPr>
        <p:spPr bwMode="auto">
          <a:xfrm>
            <a:off x="5238750" y="1590675"/>
            <a:ext cx="1136650" cy="549275"/>
          </a:xfrm>
          <a:prstGeom prst="rect">
            <a:avLst/>
          </a:prstGeom>
          <a:noFill/>
          <a:ln w="9525">
            <a:noFill/>
            <a:miter lim="800000"/>
            <a:headEnd/>
            <a:tailEnd/>
          </a:ln>
          <a:effectLst/>
        </p:spPr>
        <p:txBody>
          <a:bodyPr lIns="0" tIns="0" rIns="0" bIns="0">
            <a:spAutoFit/>
          </a:bodyPr>
          <a:lstStyle/>
          <a:p>
            <a:pPr algn="ctr" eaLnBrk="0" hangingPunct="0">
              <a:spcBef>
                <a:spcPct val="50000"/>
              </a:spcBef>
            </a:pPr>
            <a:r>
              <a:rPr lang="en-US" b="1">
                <a:effectLst>
                  <a:outerShdw blurRad="38100" dist="38100" dir="2700000" algn="tl">
                    <a:srgbClr val="C0C0C0"/>
                  </a:outerShdw>
                </a:effectLst>
              </a:rPr>
              <a:t>search request</a:t>
            </a:r>
          </a:p>
        </p:txBody>
      </p:sp>
      <p:sp>
        <p:nvSpPr>
          <p:cNvPr id="293902" name="Text Box 14"/>
          <p:cNvSpPr txBox="1">
            <a:spLocks noChangeArrowheads="1"/>
          </p:cNvSpPr>
          <p:nvPr/>
        </p:nvSpPr>
        <p:spPr bwMode="auto">
          <a:xfrm>
            <a:off x="2944813" y="4476750"/>
            <a:ext cx="1106487" cy="549275"/>
          </a:xfrm>
          <a:prstGeom prst="rect">
            <a:avLst/>
          </a:prstGeom>
          <a:noFill/>
          <a:ln w="9525">
            <a:noFill/>
            <a:miter lim="800000"/>
            <a:headEnd/>
            <a:tailEnd/>
          </a:ln>
          <a:effectLst/>
        </p:spPr>
        <p:txBody>
          <a:bodyPr lIns="0" tIns="0" rIns="0" bIns="0">
            <a:spAutoFit/>
          </a:bodyPr>
          <a:lstStyle/>
          <a:p>
            <a:pPr algn="ctr" eaLnBrk="0" hangingPunct="0">
              <a:spcBef>
                <a:spcPct val="50000"/>
              </a:spcBef>
            </a:pPr>
            <a:r>
              <a:rPr lang="en-US" b="1">
                <a:effectLst>
                  <a:outerShdw blurRad="38100" dist="38100" dir="2700000" algn="tl">
                    <a:srgbClr val="C0C0C0"/>
                  </a:outerShdw>
                </a:effectLst>
              </a:rPr>
              <a:t>hired 25 persons</a:t>
            </a:r>
          </a:p>
        </p:txBody>
      </p:sp>
      <p:sp>
        <p:nvSpPr>
          <p:cNvPr id="293903" name="AutoShape 15"/>
          <p:cNvSpPr>
            <a:spLocks noChangeArrowheads="1"/>
          </p:cNvSpPr>
          <p:nvPr/>
        </p:nvSpPr>
        <p:spPr bwMode="auto">
          <a:xfrm rot="7924860">
            <a:off x="5456238" y="2328862"/>
            <a:ext cx="1403350" cy="250825"/>
          </a:xfrm>
          <a:prstGeom prst="rightArrow">
            <a:avLst>
              <a:gd name="adj1" fmla="val 50000"/>
              <a:gd name="adj2" fmla="val 139873"/>
            </a:avLst>
          </a:prstGeom>
          <a:solidFill>
            <a:schemeClr val="bg2"/>
          </a:solidFill>
          <a:ln w="9525">
            <a:solidFill>
              <a:schemeClr val="tx1"/>
            </a:solidFill>
            <a:miter lim="800000"/>
            <a:headEnd/>
            <a:tailEnd/>
          </a:ln>
          <a:effectLst/>
        </p:spPr>
        <p:txBody>
          <a:bodyPr rot="10800000" vert="eaVert" wrap="none" anchor="ctr"/>
          <a:lstStyle/>
          <a:p>
            <a:pPr algn="ctr" eaLnBrk="0" hangingPunct="0"/>
            <a:endParaRPr lang="en-US"/>
          </a:p>
        </p:txBody>
      </p:sp>
      <p:sp>
        <p:nvSpPr>
          <p:cNvPr id="293904" name="AutoShape 16"/>
          <p:cNvSpPr>
            <a:spLocks noChangeArrowheads="1"/>
          </p:cNvSpPr>
          <p:nvPr/>
        </p:nvSpPr>
        <p:spPr bwMode="auto">
          <a:xfrm rot="18681346">
            <a:off x="5894388" y="2709862"/>
            <a:ext cx="1403350" cy="250825"/>
          </a:xfrm>
          <a:prstGeom prst="rightArrow">
            <a:avLst>
              <a:gd name="adj1" fmla="val 50000"/>
              <a:gd name="adj2" fmla="val 139873"/>
            </a:avLst>
          </a:prstGeom>
          <a:solidFill>
            <a:schemeClr val="bg2"/>
          </a:solidFill>
          <a:ln w="9525">
            <a:solidFill>
              <a:schemeClr val="tx1"/>
            </a:solidFill>
            <a:miter lim="800000"/>
            <a:headEnd/>
            <a:tailEnd/>
          </a:ln>
          <a:effectLst/>
        </p:spPr>
        <p:txBody>
          <a:bodyPr vert="eaVert" wrap="none" anchor="ctr"/>
          <a:lstStyle/>
          <a:p>
            <a:pPr algn="ctr" eaLnBrk="0" hangingPunct="0"/>
            <a:endParaRPr lang="en-US"/>
          </a:p>
        </p:txBody>
      </p:sp>
      <p:grpSp>
        <p:nvGrpSpPr>
          <p:cNvPr id="3" name="Group 17"/>
          <p:cNvGrpSpPr>
            <a:grpSpLocks/>
          </p:cNvGrpSpPr>
          <p:nvPr/>
        </p:nvGrpSpPr>
        <p:grpSpPr bwMode="auto">
          <a:xfrm>
            <a:off x="5454650" y="5761038"/>
            <a:ext cx="569913" cy="669925"/>
            <a:chOff x="3193" y="2861"/>
            <a:chExt cx="359" cy="422"/>
          </a:xfrm>
        </p:grpSpPr>
        <p:sp>
          <p:nvSpPr>
            <p:cNvPr id="293906" name="AutoShape 18"/>
            <p:cNvSpPr>
              <a:spLocks noChangeArrowheads="1"/>
            </p:cNvSpPr>
            <p:nvPr/>
          </p:nvSpPr>
          <p:spPr bwMode="auto">
            <a:xfrm>
              <a:off x="3193" y="2861"/>
              <a:ext cx="282" cy="349"/>
            </a:xfrm>
            <a:prstGeom prst="foldedCorner">
              <a:avLst>
                <a:gd name="adj" fmla="val 12500"/>
              </a:avLst>
            </a:prstGeom>
            <a:solidFill>
              <a:schemeClr val="accent1"/>
            </a:solidFill>
            <a:ln w="9525">
              <a:solidFill>
                <a:schemeClr val="tx1"/>
              </a:solidFill>
              <a:round/>
              <a:headEnd/>
              <a:tailEnd/>
            </a:ln>
            <a:effectLst/>
          </p:spPr>
          <p:txBody>
            <a:bodyPr wrap="none" anchor="ctr"/>
            <a:lstStyle/>
            <a:p>
              <a:endParaRPr lang="en-US"/>
            </a:p>
          </p:txBody>
        </p:sp>
        <p:sp>
          <p:nvSpPr>
            <p:cNvPr id="293907" name="AutoShape 19"/>
            <p:cNvSpPr>
              <a:spLocks noChangeArrowheads="1"/>
            </p:cNvSpPr>
            <p:nvPr/>
          </p:nvSpPr>
          <p:spPr bwMode="auto">
            <a:xfrm>
              <a:off x="3231" y="2897"/>
              <a:ext cx="282" cy="349"/>
            </a:xfrm>
            <a:prstGeom prst="foldedCorner">
              <a:avLst>
                <a:gd name="adj" fmla="val 12500"/>
              </a:avLst>
            </a:prstGeom>
            <a:solidFill>
              <a:schemeClr val="accent1"/>
            </a:solidFill>
            <a:ln w="9525">
              <a:solidFill>
                <a:schemeClr val="tx1"/>
              </a:solidFill>
              <a:round/>
              <a:headEnd/>
              <a:tailEnd/>
            </a:ln>
            <a:effectLst/>
          </p:spPr>
          <p:txBody>
            <a:bodyPr wrap="none" anchor="ctr"/>
            <a:lstStyle/>
            <a:p>
              <a:endParaRPr lang="en-US"/>
            </a:p>
          </p:txBody>
        </p:sp>
        <p:sp>
          <p:nvSpPr>
            <p:cNvPr id="293908" name="AutoShape 20"/>
            <p:cNvSpPr>
              <a:spLocks noChangeArrowheads="1"/>
            </p:cNvSpPr>
            <p:nvPr/>
          </p:nvSpPr>
          <p:spPr bwMode="auto">
            <a:xfrm>
              <a:off x="3270" y="2934"/>
              <a:ext cx="282" cy="349"/>
            </a:xfrm>
            <a:prstGeom prst="foldedCorner">
              <a:avLst>
                <a:gd name="adj" fmla="val 12500"/>
              </a:avLst>
            </a:prstGeom>
            <a:solidFill>
              <a:schemeClr val="accent1"/>
            </a:solidFill>
            <a:ln w="9525">
              <a:solidFill>
                <a:schemeClr val="tx1"/>
              </a:solidFill>
              <a:round/>
              <a:headEnd/>
              <a:tailEnd/>
            </a:ln>
            <a:effectLst/>
          </p:spPr>
          <p:txBody>
            <a:bodyPr wrap="none" anchor="ctr"/>
            <a:lstStyle/>
            <a:p>
              <a:endParaRPr lang="en-US"/>
            </a:p>
          </p:txBody>
        </p:sp>
        <p:sp>
          <p:nvSpPr>
            <p:cNvPr id="293909" name="Text Box 21"/>
            <p:cNvSpPr txBox="1">
              <a:spLocks noChangeArrowheads="1"/>
            </p:cNvSpPr>
            <p:nvPr/>
          </p:nvSpPr>
          <p:spPr bwMode="auto">
            <a:xfrm>
              <a:off x="3307" y="2962"/>
              <a:ext cx="234" cy="290"/>
            </a:xfrm>
            <a:prstGeom prst="rect">
              <a:avLst/>
            </a:prstGeom>
            <a:solidFill>
              <a:schemeClr val="accent1"/>
            </a:solidFill>
            <a:ln w="9525">
              <a:noFill/>
              <a:miter lim="800000"/>
              <a:headEnd/>
              <a:tailEnd/>
            </a:ln>
            <a:effectLst/>
          </p:spPr>
          <p:txBody>
            <a:bodyPr lIns="0" tIns="0" rIns="0" bIns="0">
              <a:spAutoFit/>
            </a:bodyPr>
            <a:lstStyle/>
            <a:p>
              <a:pPr eaLnBrk="0" hangingPunct="0"/>
              <a:r>
                <a:rPr lang="en-US" sz="600"/>
                <a:t>~~~~~~~~~~~~~~~~~~~~~~~~~~~~~~~~~~~~~~~~</a:t>
              </a:r>
            </a:p>
          </p:txBody>
        </p:sp>
      </p:grpSp>
      <p:grpSp>
        <p:nvGrpSpPr>
          <p:cNvPr id="4" name="Group 22"/>
          <p:cNvGrpSpPr>
            <a:grpSpLocks/>
          </p:cNvGrpSpPr>
          <p:nvPr/>
        </p:nvGrpSpPr>
        <p:grpSpPr bwMode="auto">
          <a:xfrm>
            <a:off x="6907213" y="2981325"/>
            <a:ext cx="447675" cy="554038"/>
            <a:chOff x="4423" y="1878"/>
            <a:chExt cx="282" cy="349"/>
          </a:xfrm>
        </p:grpSpPr>
        <p:sp>
          <p:nvSpPr>
            <p:cNvPr id="293911" name="AutoShape 23"/>
            <p:cNvSpPr>
              <a:spLocks noChangeArrowheads="1"/>
            </p:cNvSpPr>
            <p:nvPr/>
          </p:nvSpPr>
          <p:spPr bwMode="auto">
            <a:xfrm>
              <a:off x="4423" y="1878"/>
              <a:ext cx="282" cy="349"/>
            </a:xfrm>
            <a:prstGeom prst="foldedCorner">
              <a:avLst>
                <a:gd name="adj" fmla="val 12500"/>
              </a:avLst>
            </a:prstGeom>
            <a:solidFill>
              <a:schemeClr val="accent1"/>
            </a:solidFill>
            <a:ln w="9525">
              <a:solidFill>
                <a:schemeClr val="tx1"/>
              </a:solidFill>
              <a:round/>
              <a:headEnd/>
              <a:tailEnd/>
            </a:ln>
            <a:effectLst/>
          </p:spPr>
          <p:txBody>
            <a:bodyPr wrap="none" anchor="ctr"/>
            <a:lstStyle/>
            <a:p>
              <a:endParaRPr lang="en-US"/>
            </a:p>
          </p:txBody>
        </p:sp>
        <p:sp>
          <p:nvSpPr>
            <p:cNvPr id="293912" name="Text Box 24"/>
            <p:cNvSpPr txBox="1">
              <a:spLocks noChangeArrowheads="1"/>
            </p:cNvSpPr>
            <p:nvPr/>
          </p:nvSpPr>
          <p:spPr bwMode="auto">
            <a:xfrm>
              <a:off x="4452" y="1906"/>
              <a:ext cx="234" cy="290"/>
            </a:xfrm>
            <a:prstGeom prst="rect">
              <a:avLst/>
            </a:prstGeom>
            <a:solidFill>
              <a:schemeClr val="accent1"/>
            </a:solidFill>
            <a:ln w="9525">
              <a:noFill/>
              <a:miter lim="800000"/>
              <a:headEnd/>
              <a:tailEnd/>
            </a:ln>
            <a:effectLst/>
          </p:spPr>
          <p:txBody>
            <a:bodyPr lIns="0" tIns="0" rIns="0" bIns="0">
              <a:spAutoFit/>
            </a:bodyPr>
            <a:lstStyle/>
            <a:p>
              <a:pPr eaLnBrk="0" hangingPunct="0"/>
              <a:r>
                <a:rPr lang="en-US" sz="600"/>
                <a:t>~~~~~~~~~~~~~~~~~~~~~~~~~~~~~~~~~~~~~~~~</a:t>
              </a:r>
            </a:p>
          </p:txBody>
        </p:sp>
      </p:grpSp>
      <p:grpSp>
        <p:nvGrpSpPr>
          <p:cNvPr id="5" name="Group 25"/>
          <p:cNvGrpSpPr>
            <a:grpSpLocks/>
          </p:cNvGrpSpPr>
          <p:nvPr/>
        </p:nvGrpSpPr>
        <p:grpSpPr bwMode="auto">
          <a:xfrm>
            <a:off x="1401763" y="2120900"/>
            <a:ext cx="1111250" cy="1217613"/>
            <a:chOff x="460" y="2277"/>
            <a:chExt cx="700" cy="767"/>
          </a:xfrm>
        </p:grpSpPr>
        <p:sp>
          <p:nvSpPr>
            <p:cNvPr id="293914" name="AutoShape 26"/>
            <p:cNvSpPr>
              <a:spLocks noChangeArrowheads="1"/>
            </p:cNvSpPr>
            <p:nvPr/>
          </p:nvSpPr>
          <p:spPr bwMode="auto">
            <a:xfrm>
              <a:off x="460" y="2277"/>
              <a:ext cx="282" cy="349"/>
            </a:xfrm>
            <a:prstGeom prst="foldedCorner">
              <a:avLst>
                <a:gd name="adj" fmla="val 12500"/>
              </a:avLst>
            </a:prstGeom>
            <a:solidFill>
              <a:schemeClr val="accent1"/>
            </a:solidFill>
            <a:ln w="9525">
              <a:solidFill>
                <a:schemeClr val="tx1"/>
              </a:solidFill>
              <a:round/>
              <a:headEnd/>
              <a:tailEnd/>
            </a:ln>
            <a:effectLst/>
          </p:spPr>
          <p:txBody>
            <a:bodyPr wrap="none" anchor="ctr"/>
            <a:lstStyle/>
            <a:p>
              <a:endParaRPr lang="en-US"/>
            </a:p>
          </p:txBody>
        </p:sp>
        <p:sp>
          <p:nvSpPr>
            <p:cNvPr id="293915" name="AutoShape 27"/>
            <p:cNvSpPr>
              <a:spLocks noChangeArrowheads="1"/>
            </p:cNvSpPr>
            <p:nvPr/>
          </p:nvSpPr>
          <p:spPr bwMode="auto">
            <a:xfrm>
              <a:off x="499" y="2314"/>
              <a:ext cx="282" cy="349"/>
            </a:xfrm>
            <a:prstGeom prst="foldedCorner">
              <a:avLst>
                <a:gd name="adj" fmla="val 12500"/>
              </a:avLst>
            </a:prstGeom>
            <a:solidFill>
              <a:schemeClr val="accent1"/>
            </a:solidFill>
            <a:ln w="9525">
              <a:solidFill>
                <a:schemeClr val="tx1"/>
              </a:solidFill>
              <a:round/>
              <a:headEnd/>
              <a:tailEnd/>
            </a:ln>
            <a:effectLst/>
          </p:spPr>
          <p:txBody>
            <a:bodyPr wrap="none" anchor="ctr"/>
            <a:lstStyle/>
            <a:p>
              <a:endParaRPr lang="en-US"/>
            </a:p>
          </p:txBody>
        </p:sp>
        <p:sp>
          <p:nvSpPr>
            <p:cNvPr id="293916" name="AutoShape 28"/>
            <p:cNvSpPr>
              <a:spLocks noChangeArrowheads="1"/>
            </p:cNvSpPr>
            <p:nvPr/>
          </p:nvSpPr>
          <p:spPr bwMode="auto">
            <a:xfrm>
              <a:off x="537" y="2350"/>
              <a:ext cx="282" cy="349"/>
            </a:xfrm>
            <a:prstGeom prst="foldedCorner">
              <a:avLst>
                <a:gd name="adj" fmla="val 12500"/>
              </a:avLst>
            </a:prstGeom>
            <a:solidFill>
              <a:schemeClr val="accent1"/>
            </a:solidFill>
            <a:ln w="9525">
              <a:solidFill>
                <a:schemeClr val="tx1"/>
              </a:solidFill>
              <a:round/>
              <a:headEnd/>
              <a:tailEnd/>
            </a:ln>
            <a:effectLst/>
          </p:spPr>
          <p:txBody>
            <a:bodyPr wrap="none" anchor="ctr"/>
            <a:lstStyle/>
            <a:p>
              <a:endParaRPr lang="en-US"/>
            </a:p>
          </p:txBody>
        </p:sp>
        <p:sp>
          <p:nvSpPr>
            <p:cNvPr id="293917" name="AutoShape 29"/>
            <p:cNvSpPr>
              <a:spLocks noChangeArrowheads="1"/>
            </p:cNvSpPr>
            <p:nvPr/>
          </p:nvSpPr>
          <p:spPr bwMode="auto">
            <a:xfrm>
              <a:off x="576" y="2387"/>
              <a:ext cx="282" cy="349"/>
            </a:xfrm>
            <a:prstGeom prst="foldedCorner">
              <a:avLst>
                <a:gd name="adj" fmla="val 12500"/>
              </a:avLst>
            </a:prstGeom>
            <a:solidFill>
              <a:schemeClr val="accent1"/>
            </a:solidFill>
            <a:ln w="9525">
              <a:solidFill>
                <a:schemeClr val="tx1"/>
              </a:solidFill>
              <a:round/>
              <a:headEnd/>
              <a:tailEnd/>
            </a:ln>
            <a:effectLst/>
          </p:spPr>
          <p:txBody>
            <a:bodyPr wrap="none" anchor="ctr"/>
            <a:lstStyle/>
            <a:p>
              <a:endParaRPr lang="en-US"/>
            </a:p>
          </p:txBody>
        </p:sp>
        <p:sp>
          <p:nvSpPr>
            <p:cNvPr id="293918" name="AutoShape 30"/>
            <p:cNvSpPr>
              <a:spLocks noChangeArrowheads="1"/>
            </p:cNvSpPr>
            <p:nvPr/>
          </p:nvSpPr>
          <p:spPr bwMode="auto">
            <a:xfrm>
              <a:off x="614" y="2423"/>
              <a:ext cx="282" cy="349"/>
            </a:xfrm>
            <a:prstGeom prst="foldedCorner">
              <a:avLst>
                <a:gd name="adj" fmla="val 12500"/>
              </a:avLst>
            </a:prstGeom>
            <a:solidFill>
              <a:schemeClr val="accent1"/>
            </a:solidFill>
            <a:ln w="9525">
              <a:solidFill>
                <a:schemeClr val="tx1"/>
              </a:solidFill>
              <a:round/>
              <a:headEnd/>
              <a:tailEnd/>
            </a:ln>
            <a:effectLst/>
          </p:spPr>
          <p:txBody>
            <a:bodyPr wrap="none" anchor="ctr"/>
            <a:lstStyle/>
            <a:p>
              <a:endParaRPr lang="en-US"/>
            </a:p>
          </p:txBody>
        </p:sp>
        <p:sp>
          <p:nvSpPr>
            <p:cNvPr id="293919" name="AutoShape 31"/>
            <p:cNvSpPr>
              <a:spLocks noChangeArrowheads="1"/>
            </p:cNvSpPr>
            <p:nvPr/>
          </p:nvSpPr>
          <p:spPr bwMode="auto">
            <a:xfrm>
              <a:off x="653" y="2460"/>
              <a:ext cx="282" cy="349"/>
            </a:xfrm>
            <a:prstGeom prst="foldedCorner">
              <a:avLst>
                <a:gd name="adj" fmla="val 12500"/>
              </a:avLst>
            </a:prstGeom>
            <a:solidFill>
              <a:schemeClr val="accent1"/>
            </a:solidFill>
            <a:ln w="9525">
              <a:solidFill>
                <a:schemeClr val="tx1"/>
              </a:solidFill>
              <a:round/>
              <a:headEnd/>
              <a:tailEnd/>
            </a:ln>
            <a:effectLst/>
          </p:spPr>
          <p:txBody>
            <a:bodyPr wrap="none" anchor="ctr"/>
            <a:lstStyle/>
            <a:p>
              <a:endParaRPr lang="en-US"/>
            </a:p>
          </p:txBody>
        </p:sp>
        <p:sp>
          <p:nvSpPr>
            <p:cNvPr id="293920" name="AutoShape 32"/>
            <p:cNvSpPr>
              <a:spLocks noChangeArrowheads="1"/>
            </p:cNvSpPr>
            <p:nvPr/>
          </p:nvSpPr>
          <p:spPr bwMode="auto">
            <a:xfrm>
              <a:off x="691" y="2496"/>
              <a:ext cx="282" cy="349"/>
            </a:xfrm>
            <a:prstGeom prst="foldedCorner">
              <a:avLst>
                <a:gd name="adj" fmla="val 12500"/>
              </a:avLst>
            </a:prstGeom>
            <a:solidFill>
              <a:schemeClr val="accent1"/>
            </a:solidFill>
            <a:ln w="9525">
              <a:solidFill>
                <a:schemeClr val="tx1"/>
              </a:solidFill>
              <a:round/>
              <a:headEnd/>
              <a:tailEnd/>
            </a:ln>
            <a:effectLst/>
          </p:spPr>
          <p:txBody>
            <a:bodyPr wrap="none" anchor="ctr"/>
            <a:lstStyle/>
            <a:p>
              <a:endParaRPr lang="en-US"/>
            </a:p>
          </p:txBody>
        </p:sp>
        <p:sp>
          <p:nvSpPr>
            <p:cNvPr id="293921" name="AutoShape 33"/>
            <p:cNvSpPr>
              <a:spLocks noChangeArrowheads="1"/>
            </p:cNvSpPr>
            <p:nvPr/>
          </p:nvSpPr>
          <p:spPr bwMode="auto">
            <a:xfrm>
              <a:off x="730" y="2533"/>
              <a:ext cx="282" cy="349"/>
            </a:xfrm>
            <a:prstGeom prst="foldedCorner">
              <a:avLst>
                <a:gd name="adj" fmla="val 12500"/>
              </a:avLst>
            </a:prstGeom>
            <a:solidFill>
              <a:schemeClr val="accent1"/>
            </a:solidFill>
            <a:ln w="9525">
              <a:solidFill>
                <a:schemeClr val="tx1"/>
              </a:solidFill>
              <a:round/>
              <a:headEnd/>
              <a:tailEnd/>
            </a:ln>
            <a:effectLst/>
          </p:spPr>
          <p:txBody>
            <a:bodyPr wrap="none" anchor="ctr"/>
            <a:lstStyle/>
            <a:p>
              <a:endParaRPr lang="en-US"/>
            </a:p>
          </p:txBody>
        </p:sp>
        <p:sp>
          <p:nvSpPr>
            <p:cNvPr id="293922" name="AutoShape 34"/>
            <p:cNvSpPr>
              <a:spLocks noChangeArrowheads="1"/>
            </p:cNvSpPr>
            <p:nvPr/>
          </p:nvSpPr>
          <p:spPr bwMode="auto">
            <a:xfrm>
              <a:off x="767" y="2572"/>
              <a:ext cx="282" cy="349"/>
            </a:xfrm>
            <a:prstGeom prst="foldedCorner">
              <a:avLst>
                <a:gd name="adj" fmla="val 12500"/>
              </a:avLst>
            </a:prstGeom>
            <a:solidFill>
              <a:schemeClr val="accent1"/>
            </a:solidFill>
            <a:ln w="9525">
              <a:solidFill>
                <a:schemeClr val="tx1"/>
              </a:solidFill>
              <a:round/>
              <a:headEnd/>
              <a:tailEnd/>
            </a:ln>
            <a:effectLst/>
          </p:spPr>
          <p:txBody>
            <a:bodyPr wrap="none" anchor="ctr"/>
            <a:lstStyle/>
            <a:p>
              <a:endParaRPr lang="en-US"/>
            </a:p>
          </p:txBody>
        </p:sp>
        <p:sp>
          <p:nvSpPr>
            <p:cNvPr id="293923" name="AutoShape 35"/>
            <p:cNvSpPr>
              <a:spLocks noChangeArrowheads="1"/>
            </p:cNvSpPr>
            <p:nvPr/>
          </p:nvSpPr>
          <p:spPr bwMode="auto">
            <a:xfrm>
              <a:off x="803" y="2608"/>
              <a:ext cx="282" cy="349"/>
            </a:xfrm>
            <a:prstGeom prst="foldedCorner">
              <a:avLst>
                <a:gd name="adj" fmla="val 12500"/>
              </a:avLst>
            </a:prstGeom>
            <a:solidFill>
              <a:schemeClr val="accent1"/>
            </a:solidFill>
            <a:ln w="9525">
              <a:solidFill>
                <a:schemeClr val="tx1"/>
              </a:solidFill>
              <a:round/>
              <a:headEnd/>
              <a:tailEnd/>
            </a:ln>
            <a:effectLst/>
          </p:spPr>
          <p:txBody>
            <a:bodyPr wrap="none" anchor="ctr"/>
            <a:lstStyle/>
            <a:p>
              <a:endParaRPr lang="en-US"/>
            </a:p>
          </p:txBody>
        </p:sp>
        <p:sp>
          <p:nvSpPr>
            <p:cNvPr id="293924" name="AutoShape 36"/>
            <p:cNvSpPr>
              <a:spLocks noChangeArrowheads="1"/>
            </p:cNvSpPr>
            <p:nvPr/>
          </p:nvSpPr>
          <p:spPr bwMode="auto">
            <a:xfrm>
              <a:off x="839" y="2656"/>
              <a:ext cx="282" cy="349"/>
            </a:xfrm>
            <a:prstGeom prst="foldedCorner">
              <a:avLst>
                <a:gd name="adj" fmla="val 12500"/>
              </a:avLst>
            </a:prstGeom>
            <a:solidFill>
              <a:schemeClr val="accent1"/>
            </a:solidFill>
            <a:ln w="9525">
              <a:solidFill>
                <a:schemeClr val="tx1"/>
              </a:solidFill>
              <a:round/>
              <a:headEnd/>
              <a:tailEnd/>
            </a:ln>
            <a:effectLst/>
          </p:spPr>
          <p:txBody>
            <a:bodyPr wrap="none" anchor="ctr"/>
            <a:lstStyle/>
            <a:p>
              <a:endParaRPr lang="en-US"/>
            </a:p>
          </p:txBody>
        </p:sp>
        <p:sp>
          <p:nvSpPr>
            <p:cNvPr id="293925" name="AutoShape 37"/>
            <p:cNvSpPr>
              <a:spLocks noChangeArrowheads="1"/>
            </p:cNvSpPr>
            <p:nvPr/>
          </p:nvSpPr>
          <p:spPr bwMode="auto">
            <a:xfrm>
              <a:off x="878" y="2695"/>
              <a:ext cx="282" cy="349"/>
            </a:xfrm>
            <a:prstGeom prst="foldedCorner">
              <a:avLst>
                <a:gd name="adj" fmla="val 12500"/>
              </a:avLst>
            </a:prstGeom>
            <a:solidFill>
              <a:schemeClr val="accent1"/>
            </a:solidFill>
            <a:ln w="9525">
              <a:solidFill>
                <a:schemeClr val="tx1"/>
              </a:solidFill>
              <a:round/>
              <a:headEnd/>
              <a:tailEnd/>
            </a:ln>
            <a:effectLst/>
          </p:spPr>
          <p:txBody>
            <a:bodyPr wrap="none" anchor="ctr"/>
            <a:lstStyle/>
            <a:p>
              <a:endParaRPr lang="en-US"/>
            </a:p>
          </p:txBody>
        </p:sp>
        <p:sp>
          <p:nvSpPr>
            <p:cNvPr id="293926" name="Text Box 38"/>
            <p:cNvSpPr txBox="1">
              <a:spLocks noChangeArrowheads="1"/>
            </p:cNvSpPr>
            <p:nvPr/>
          </p:nvSpPr>
          <p:spPr bwMode="auto">
            <a:xfrm>
              <a:off x="918" y="2716"/>
              <a:ext cx="234" cy="290"/>
            </a:xfrm>
            <a:prstGeom prst="rect">
              <a:avLst/>
            </a:prstGeom>
            <a:solidFill>
              <a:schemeClr val="accent1"/>
            </a:solidFill>
            <a:ln w="9525">
              <a:noFill/>
              <a:miter lim="800000"/>
              <a:headEnd/>
              <a:tailEnd/>
            </a:ln>
            <a:effectLst/>
          </p:spPr>
          <p:txBody>
            <a:bodyPr lIns="0" tIns="0" rIns="0" bIns="0">
              <a:spAutoFit/>
            </a:bodyPr>
            <a:lstStyle/>
            <a:p>
              <a:pPr eaLnBrk="0" hangingPunct="0"/>
              <a:r>
                <a:rPr lang="en-US" sz="600"/>
                <a:t>~~~~~~~~~~~~~~~~~~~~~~~~~~~~~~~~~~~~~~~~</a:t>
              </a:r>
            </a:p>
          </p:txBody>
        </p:sp>
      </p:grpSp>
      <p:sp>
        <p:nvSpPr>
          <p:cNvPr id="293927" name="Text Box 39"/>
          <p:cNvSpPr txBox="1">
            <a:spLocks noChangeArrowheads="1"/>
          </p:cNvSpPr>
          <p:nvPr/>
        </p:nvSpPr>
        <p:spPr bwMode="auto">
          <a:xfrm>
            <a:off x="576263" y="2949575"/>
            <a:ext cx="1381125" cy="641350"/>
          </a:xfrm>
          <a:prstGeom prst="rect">
            <a:avLst/>
          </a:prstGeom>
          <a:noFill/>
          <a:ln w="9525">
            <a:noFill/>
            <a:miter lim="800000"/>
            <a:headEnd/>
            <a:tailEnd/>
          </a:ln>
          <a:effectLst/>
        </p:spPr>
        <p:txBody>
          <a:bodyPr>
            <a:spAutoFit/>
          </a:bodyPr>
          <a:lstStyle/>
          <a:p>
            <a:pPr algn="ctr" eaLnBrk="0" hangingPunct="0">
              <a:spcBef>
                <a:spcPct val="50000"/>
              </a:spcBef>
            </a:pPr>
            <a:r>
              <a:rPr lang="en-US" b="1" dirty="0" smtClean="0"/>
              <a:t>20 </a:t>
            </a:r>
            <a:r>
              <a:rPr lang="en-US" b="1" dirty="0"/>
              <a:t>million emails</a:t>
            </a:r>
          </a:p>
        </p:txBody>
      </p:sp>
      <p:sp>
        <p:nvSpPr>
          <p:cNvPr id="293928" name="Text Box 40"/>
          <p:cNvSpPr txBox="1">
            <a:spLocks noChangeArrowheads="1"/>
          </p:cNvSpPr>
          <p:nvPr/>
        </p:nvSpPr>
        <p:spPr bwMode="auto">
          <a:xfrm>
            <a:off x="5943600" y="5943600"/>
            <a:ext cx="2286000" cy="646331"/>
          </a:xfrm>
          <a:prstGeom prst="rect">
            <a:avLst/>
          </a:prstGeom>
          <a:noFill/>
          <a:ln w="9525">
            <a:noFill/>
            <a:miter lim="800000"/>
            <a:headEnd/>
            <a:tailEnd/>
          </a:ln>
          <a:effectLst/>
        </p:spPr>
        <p:txBody>
          <a:bodyPr wrap="square">
            <a:spAutoFit/>
          </a:bodyPr>
          <a:lstStyle/>
          <a:p>
            <a:pPr algn="ctr" eaLnBrk="0" hangingPunct="0">
              <a:spcBef>
                <a:spcPct val="50000"/>
              </a:spcBef>
            </a:pPr>
            <a:r>
              <a:rPr lang="en-US" b="1" dirty="0" smtClean="0"/>
              <a:t>200,000  docs with “hits”</a:t>
            </a:r>
            <a:endParaRPr lang="en-US" b="1" dirty="0"/>
          </a:p>
        </p:txBody>
      </p:sp>
      <p:sp>
        <p:nvSpPr>
          <p:cNvPr id="293929" name="Text Box 41"/>
          <p:cNvSpPr txBox="1">
            <a:spLocks noChangeArrowheads="1"/>
          </p:cNvSpPr>
          <p:nvPr/>
        </p:nvSpPr>
        <p:spPr bwMode="auto">
          <a:xfrm>
            <a:off x="7380288" y="3067050"/>
            <a:ext cx="1306512" cy="1477328"/>
          </a:xfrm>
          <a:prstGeom prst="rect">
            <a:avLst/>
          </a:prstGeom>
          <a:noFill/>
          <a:ln w="9525">
            <a:noFill/>
            <a:miter lim="800000"/>
            <a:headEnd/>
            <a:tailEnd/>
          </a:ln>
          <a:effectLst/>
        </p:spPr>
        <p:txBody>
          <a:bodyPr wrap="square">
            <a:spAutoFit/>
          </a:bodyPr>
          <a:lstStyle/>
          <a:p>
            <a:pPr algn="ctr" eaLnBrk="0" hangingPunct="0">
              <a:spcBef>
                <a:spcPct val="50000"/>
              </a:spcBef>
            </a:pPr>
            <a:r>
              <a:rPr lang="en-US" b="1" dirty="0" smtClean="0"/>
              <a:t>100,000 relevant docs, with 20,000 privileged</a:t>
            </a:r>
            <a:endParaRPr lang="en-US" b="1" dirty="0"/>
          </a:p>
        </p:txBody>
      </p:sp>
      <p:sp>
        <p:nvSpPr>
          <p:cNvPr id="293930" name="Text Box 42"/>
          <p:cNvSpPr txBox="1">
            <a:spLocks noChangeArrowheads="1"/>
          </p:cNvSpPr>
          <p:nvPr/>
        </p:nvSpPr>
        <p:spPr bwMode="auto">
          <a:xfrm>
            <a:off x="5026025" y="5381625"/>
            <a:ext cx="1919288" cy="366713"/>
          </a:xfrm>
          <a:prstGeom prst="rect">
            <a:avLst/>
          </a:prstGeom>
          <a:noFill/>
          <a:ln w="9525">
            <a:noFill/>
            <a:miter lim="800000"/>
            <a:headEnd/>
            <a:tailEnd/>
          </a:ln>
          <a:effectLst/>
        </p:spPr>
        <p:txBody>
          <a:bodyPr>
            <a:spAutoFit/>
          </a:bodyPr>
          <a:lstStyle/>
          <a:p>
            <a:pPr algn="ctr" eaLnBrk="0" hangingPunct="0">
              <a:spcBef>
                <a:spcPct val="50000"/>
              </a:spcBef>
            </a:pPr>
            <a:r>
              <a:rPr lang="en-US" b="1"/>
              <a:t>for 6 months …</a:t>
            </a:r>
          </a:p>
        </p:txBody>
      </p:sp>
    </p:spTree>
    <p:custDataLst>
      <p:tags r:id="rId1"/>
    </p:custDataLst>
    <p:extLst>
      <p:ext uri="{BB962C8B-B14F-4D97-AF65-F5344CB8AC3E}">
        <p14:creationId xmlns:p14="http://schemas.microsoft.com/office/powerpoint/2010/main" val="1096320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38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389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390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390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390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390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389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389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39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39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9390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39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896" grpId="0"/>
      <p:bldP spid="293900" grpId="0" animBg="1"/>
      <p:bldP spid="293901" grpId="0"/>
      <p:bldP spid="293902" grpId="0"/>
      <p:bldP spid="293903" grpId="0" animBg="1"/>
      <p:bldP spid="293904" grpId="0" animBg="1"/>
      <p:bldP spid="293928" grpId="0"/>
      <p:bldP spid="293929" grpId="0"/>
      <p:bldP spid="29393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3891" name="Picture 3" descr="j0292020"/>
          <p:cNvPicPr>
            <a:picLocks noGrp="1" noChangeAspect="1" noChangeArrowheads="1"/>
          </p:cNvPicPr>
          <p:nvPr>
            <p:ph sz="quarter" idx="3"/>
          </p:nvPr>
        </p:nvPicPr>
        <p:blipFill>
          <a:blip r:embed="rId4" cstate="print"/>
          <a:srcRect/>
          <a:stretch>
            <a:fillRect/>
          </a:stretch>
        </p:blipFill>
        <p:spPr>
          <a:xfrm>
            <a:off x="3417888" y="5540375"/>
            <a:ext cx="871537" cy="828675"/>
          </a:xfrm>
          <a:noFill/>
          <a:ln/>
        </p:spPr>
      </p:pic>
      <p:grpSp>
        <p:nvGrpSpPr>
          <p:cNvPr id="2" name="Group 4"/>
          <p:cNvGrpSpPr>
            <a:grpSpLocks/>
          </p:cNvGrpSpPr>
          <p:nvPr/>
        </p:nvGrpSpPr>
        <p:grpSpPr bwMode="auto">
          <a:xfrm>
            <a:off x="3205163" y="2219325"/>
            <a:ext cx="2241550" cy="1916113"/>
            <a:chOff x="1313" y="2436"/>
            <a:chExt cx="1412" cy="1207"/>
          </a:xfrm>
        </p:grpSpPr>
        <p:pic>
          <p:nvPicPr>
            <p:cNvPr id="293893" name="Picture 5" descr="archives1-s"/>
            <p:cNvPicPr>
              <a:picLocks noChangeAspect="1" noChangeArrowheads="1"/>
            </p:cNvPicPr>
            <p:nvPr/>
          </p:nvPicPr>
          <p:blipFill>
            <a:blip r:embed="rId5" cstate="print"/>
            <a:srcRect/>
            <a:stretch>
              <a:fillRect/>
            </a:stretch>
          </p:blipFill>
          <p:spPr bwMode="auto">
            <a:xfrm>
              <a:off x="1313" y="2436"/>
              <a:ext cx="1400" cy="991"/>
            </a:xfrm>
            <a:prstGeom prst="rect">
              <a:avLst/>
            </a:prstGeom>
            <a:noFill/>
            <a:ln/>
            <a:effectLst/>
          </p:spPr>
        </p:pic>
        <p:sp>
          <p:nvSpPr>
            <p:cNvPr id="293894" name="Text Box 6"/>
            <p:cNvSpPr txBox="1">
              <a:spLocks noChangeArrowheads="1"/>
            </p:cNvSpPr>
            <p:nvPr/>
          </p:nvSpPr>
          <p:spPr bwMode="auto">
            <a:xfrm>
              <a:off x="1327" y="3412"/>
              <a:ext cx="1398" cy="231"/>
            </a:xfrm>
            <a:prstGeom prst="rect">
              <a:avLst/>
            </a:prstGeom>
            <a:noFill/>
            <a:ln w="9525">
              <a:noFill/>
              <a:miter lim="800000"/>
              <a:headEnd/>
              <a:tailEnd/>
            </a:ln>
            <a:effectLst/>
          </p:spPr>
          <p:txBody>
            <a:bodyPr>
              <a:spAutoFit/>
            </a:bodyPr>
            <a:lstStyle/>
            <a:p>
              <a:pPr algn="ctr" eaLnBrk="0" hangingPunct="0">
                <a:spcBef>
                  <a:spcPct val="50000"/>
                </a:spcBef>
              </a:pPr>
              <a:r>
                <a:rPr lang="en-US" b="1">
                  <a:solidFill>
                    <a:srgbClr val="333399"/>
                  </a:solidFill>
                  <a:effectLst>
                    <a:outerShdw blurRad="38100" dist="38100" dir="2700000" algn="tl">
                      <a:srgbClr val="C0C0C0"/>
                    </a:outerShdw>
                  </a:effectLst>
                </a:rPr>
                <a:t>National Archives</a:t>
              </a:r>
            </a:p>
          </p:txBody>
        </p:sp>
      </p:grpSp>
      <p:sp>
        <p:nvSpPr>
          <p:cNvPr id="293895" name="Text Box 7"/>
          <p:cNvSpPr txBox="1">
            <a:spLocks noChangeArrowheads="1"/>
          </p:cNvSpPr>
          <p:nvPr/>
        </p:nvSpPr>
        <p:spPr bwMode="auto">
          <a:xfrm>
            <a:off x="350838" y="1274763"/>
            <a:ext cx="1901825" cy="701675"/>
          </a:xfrm>
          <a:prstGeom prst="rect">
            <a:avLst/>
          </a:prstGeom>
          <a:noFill/>
          <a:ln w="9525">
            <a:noFill/>
            <a:miter lim="800000"/>
            <a:headEnd/>
            <a:tailEnd/>
          </a:ln>
          <a:effectLst/>
        </p:spPr>
        <p:txBody>
          <a:bodyPr>
            <a:spAutoFit/>
          </a:bodyPr>
          <a:lstStyle/>
          <a:p>
            <a:pPr algn="ctr" eaLnBrk="0" hangingPunct="0">
              <a:spcBef>
                <a:spcPct val="50000"/>
              </a:spcBef>
            </a:pPr>
            <a:r>
              <a:rPr lang="en-US" sz="2000" b="1">
                <a:solidFill>
                  <a:srgbClr val="333399"/>
                </a:solidFill>
                <a:effectLst>
                  <a:outerShdw blurRad="38100" dist="38100" dir="2700000" algn="tl">
                    <a:srgbClr val="C0C0C0"/>
                  </a:outerShdw>
                </a:effectLst>
              </a:rPr>
              <a:t>Clinton </a:t>
            </a:r>
            <a:br>
              <a:rPr lang="en-US" sz="2000" b="1">
                <a:solidFill>
                  <a:srgbClr val="333399"/>
                </a:solidFill>
                <a:effectLst>
                  <a:outerShdw blurRad="38100" dist="38100" dir="2700000" algn="tl">
                    <a:srgbClr val="C0C0C0"/>
                  </a:outerShdw>
                </a:effectLst>
              </a:rPr>
            </a:br>
            <a:r>
              <a:rPr lang="en-US" sz="2000" b="1">
                <a:solidFill>
                  <a:srgbClr val="333399"/>
                </a:solidFill>
                <a:effectLst>
                  <a:outerShdw blurRad="38100" dist="38100" dir="2700000" algn="tl">
                    <a:srgbClr val="C0C0C0"/>
                  </a:outerShdw>
                </a:effectLst>
              </a:rPr>
              <a:t>White House</a:t>
            </a:r>
          </a:p>
        </p:txBody>
      </p:sp>
      <p:sp>
        <p:nvSpPr>
          <p:cNvPr id="293896" name="Text Box 8"/>
          <p:cNvSpPr txBox="1">
            <a:spLocks noChangeArrowheads="1"/>
          </p:cNvSpPr>
          <p:nvPr/>
        </p:nvSpPr>
        <p:spPr bwMode="auto">
          <a:xfrm>
            <a:off x="7583488" y="1698625"/>
            <a:ext cx="1511300" cy="549275"/>
          </a:xfrm>
          <a:prstGeom prst="rect">
            <a:avLst/>
          </a:prstGeom>
          <a:noFill/>
          <a:ln w="9525">
            <a:noFill/>
            <a:miter lim="800000"/>
            <a:headEnd/>
            <a:tailEnd/>
          </a:ln>
          <a:effectLst/>
        </p:spPr>
        <p:txBody>
          <a:bodyPr lIns="0" tIns="0" rIns="0" bIns="0">
            <a:spAutoFit/>
          </a:bodyPr>
          <a:lstStyle/>
          <a:p>
            <a:pPr algn="ctr" eaLnBrk="0" hangingPunct="0">
              <a:spcBef>
                <a:spcPct val="50000"/>
              </a:spcBef>
            </a:pPr>
            <a:r>
              <a:rPr lang="en-US" b="1">
                <a:solidFill>
                  <a:srgbClr val="333399"/>
                </a:solidFill>
                <a:effectLst>
                  <a:outerShdw blurRad="38100" dist="38100" dir="2700000" algn="tl">
                    <a:srgbClr val="C0C0C0"/>
                  </a:outerShdw>
                </a:effectLst>
              </a:rPr>
              <a:t>Tobacco Policy</a:t>
            </a:r>
          </a:p>
        </p:txBody>
      </p:sp>
      <p:pic>
        <p:nvPicPr>
          <p:cNvPr id="293897" name="Picture 9" descr="j0300840"/>
          <p:cNvPicPr>
            <a:picLocks noGrp="1" noChangeAspect="1" noChangeArrowheads="1"/>
          </p:cNvPicPr>
          <p:nvPr>
            <p:ph sz="quarter" idx="4"/>
          </p:nvPr>
        </p:nvPicPr>
        <p:blipFill>
          <a:blip r:embed="rId6" cstate="print"/>
          <a:srcRect/>
          <a:stretch>
            <a:fillRect/>
          </a:stretch>
        </p:blipFill>
        <p:spPr>
          <a:xfrm>
            <a:off x="6848475" y="1152525"/>
            <a:ext cx="950913" cy="801688"/>
          </a:xfrm>
          <a:noFill/>
          <a:ln/>
        </p:spPr>
      </p:pic>
      <p:pic>
        <p:nvPicPr>
          <p:cNvPr id="293898" name="Picture 10" descr="j0195384"/>
          <p:cNvPicPr>
            <a:picLocks noChangeAspect="1" noChangeArrowheads="1"/>
          </p:cNvPicPr>
          <p:nvPr/>
        </p:nvPicPr>
        <p:blipFill>
          <a:blip r:embed="rId7" cstate="print"/>
          <a:srcRect/>
          <a:stretch>
            <a:fillRect/>
          </a:stretch>
        </p:blipFill>
        <p:spPr bwMode="auto">
          <a:xfrm>
            <a:off x="4273550" y="5648325"/>
            <a:ext cx="787400" cy="804863"/>
          </a:xfrm>
          <a:prstGeom prst="rect">
            <a:avLst/>
          </a:prstGeom>
          <a:noFill/>
        </p:spPr>
      </p:pic>
      <p:sp>
        <p:nvSpPr>
          <p:cNvPr id="293899" name="AutoShape 11"/>
          <p:cNvSpPr>
            <a:spLocks noChangeArrowheads="1"/>
          </p:cNvSpPr>
          <p:nvPr/>
        </p:nvSpPr>
        <p:spPr bwMode="auto">
          <a:xfrm rot="2612987">
            <a:off x="1743075" y="2298700"/>
            <a:ext cx="1403350" cy="250825"/>
          </a:xfrm>
          <a:prstGeom prst="rightArrow">
            <a:avLst>
              <a:gd name="adj1" fmla="val 50000"/>
              <a:gd name="adj2" fmla="val 139873"/>
            </a:avLst>
          </a:prstGeom>
          <a:solidFill>
            <a:schemeClr val="bg2"/>
          </a:solidFill>
          <a:ln w="9525">
            <a:solidFill>
              <a:schemeClr val="tx1"/>
            </a:solidFill>
            <a:miter lim="800000"/>
            <a:headEnd/>
            <a:tailEnd/>
          </a:ln>
          <a:effectLst/>
        </p:spPr>
        <p:txBody>
          <a:bodyPr wrap="none" anchor="ctr"/>
          <a:lstStyle/>
          <a:p>
            <a:pPr algn="ctr" eaLnBrk="0" hangingPunct="0"/>
            <a:endParaRPr lang="en-US"/>
          </a:p>
        </p:txBody>
      </p:sp>
      <p:sp>
        <p:nvSpPr>
          <p:cNvPr id="293900" name="AutoShape 12"/>
          <p:cNvSpPr>
            <a:spLocks noChangeArrowheads="1"/>
          </p:cNvSpPr>
          <p:nvPr/>
        </p:nvSpPr>
        <p:spPr bwMode="auto">
          <a:xfrm rot="5400000">
            <a:off x="3686175" y="4673600"/>
            <a:ext cx="1230313" cy="265113"/>
          </a:xfrm>
          <a:prstGeom prst="rightArrow">
            <a:avLst>
              <a:gd name="adj1" fmla="val 50000"/>
              <a:gd name="adj2" fmla="val 116018"/>
            </a:avLst>
          </a:prstGeom>
          <a:solidFill>
            <a:schemeClr val="bg2"/>
          </a:solidFill>
          <a:ln w="9525">
            <a:solidFill>
              <a:schemeClr val="tx1"/>
            </a:solidFill>
            <a:miter lim="800000"/>
            <a:headEnd/>
            <a:tailEnd/>
          </a:ln>
          <a:effectLst/>
        </p:spPr>
        <p:txBody>
          <a:bodyPr wrap="none" anchor="ctr"/>
          <a:lstStyle/>
          <a:p>
            <a:endParaRPr lang="en-US"/>
          </a:p>
        </p:txBody>
      </p:sp>
      <p:sp>
        <p:nvSpPr>
          <p:cNvPr id="293901" name="Text Box 13"/>
          <p:cNvSpPr txBox="1">
            <a:spLocks noChangeArrowheads="1"/>
          </p:cNvSpPr>
          <p:nvPr/>
        </p:nvSpPr>
        <p:spPr bwMode="auto">
          <a:xfrm>
            <a:off x="5238750" y="1590675"/>
            <a:ext cx="1136650" cy="549275"/>
          </a:xfrm>
          <a:prstGeom prst="rect">
            <a:avLst/>
          </a:prstGeom>
          <a:noFill/>
          <a:ln w="9525">
            <a:noFill/>
            <a:miter lim="800000"/>
            <a:headEnd/>
            <a:tailEnd/>
          </a:ln>
          <a:effectLst/>
        </p:spPr>
        <p:txBody>
          <a:bodyPr lIns="0" tIns="0" rIns="0" bIns="0">
            <a:spAutoFit/>
          </a:bodyPr>
          <a:lstStyle/>
          <a:p>
            <a:pPr algn="ctr" eaLnBrk="0" hangingPunct="0">
              <a:spcBef>
                <a:spcPct val="50000"/>
              </a:spcBef>
            </a:pPr>
            <a:r>
              <a:rPr lang="en-US" b="1">
                <a:effectLst>
                  <a:outerShdw blurRad="38100" dist="38100" dir="2700000" algn="tl">
                    <a:srgbClr val="C0C0C0"/>
                  </a:outerShdw>
                </a:effectLst>
              </a:rPr>
              <a:t>search request</a:t>
            </a:r>
          </a:p>
        </p:txBody>
      </p:sp>
      <p:sp>
        <p:nvSpPr>
          <p:cNvPr id="293902" name="Text Box 14"/>
          <p:cNvSpPr txBox="1">
            <a:spLocks noChangeArrowheads="1"/>
          </p:cNvSpPr>
          <p:nvPr/>
        </p:nvSpPr>
        <p:spPr bwMode="auto">
          <a:xfrm>
            <a:off x="2944813" y="4476750"/>
            <a:ext cx="1106487" cy="549275"/>
          </a:xfrm>
          <a:prstGeom prst="rect">
            <a:avLst/>
          </a:prstGeom>
          <a:noFill/>
          <a:ln w="9525">
            <a:noFill/>
            <a:miter lim="800000"/>
            <a:headEnd/>
            <a:tailEnd/>
          </a:ln>
          <a:effectLst/>
        </p:spPr>
        <p:txBody>
          <a:bodyPr lIns="0" tIns="0" rIns="0" bIns="0">
            <a:spAutoFit/>
          </a:bodyPr>
          <a:lstStyle/>
          <a:p>
            <a:pPr algn="ctr" eaLnBrk="0" hangingPunct="0">
              <a:spcBef>
                <a:spcPct val="50000"/>
              </a:spcBef>
            </a:pPr>
            <a:r>
              <a:rPr lang="en-US" b="1">
                <a:effectLst>
                  <a:outerShdw blurRad="38100" dist="38100" dir="2700000" algn="tl">
                    <a:srgbClr val="C0C0C0"/>
                  </a:outerShdw>
                </a:effectLst>
              </a:rPr>
              <a:t>hired 25 persons</a:t>
            </a:r>
          </a:p>
        </p:txBody>
      </p:sp>
      <p:sp>
        <p:nvSpPr>
          <p:cNvPr id="293903" name="AutoShape 15"/>
          <p:cNvSpPr>
            <a:spLocks noChangeArrowheads="1"/>
          </p:cNvSpPr>
          <p:nvPr/>
        </p:nvSpPr>
        <p:spPr bwMode="auto">
          <a:xfrm rot="7924860">
            <a:off x="5456238" y="2328862"/>
            <a:ext cx="1403350" cy="250825"/>
          </a:xfrm>
          <a:prstGeom prst="rightArrow">
            <a:avLst>
              <a:gd name="adj1" fmla="val 50000"/>
              <a:gd name="adj2" fmla="val 139873"/>
            </a:avLst>
          </a:prstGeom>
          <a:solidFill>
            <a:schemeClr val="bg2"/>
          </a:solidFill>
          <a:ln w="9525">
            <a:solidFill>
              <a:schemeClr val="tx1"/>
            </a:solidFill>
            <a:miter lim="800000"/>
            <a:headEnd/>
            <a:tailEnd/>
          </a:ln>
          <a:effectLst/>
        </p:spPr>
        <p:txBody>
          <a:bodyPr rot="10800000" vert="eaVert" wrap="none" anchor="ctr"/>
          <a:lstStyle/>
          <a:p>
            <a:pPr algn="ctr" eaLnBrk="0" hangingPunct="0"/>
            <a:endParaRPr lang="en-US"/>
          </a:p>
        </p:txBody>
      </p:sp>
      <p:sp>
        <p:nvSpPr>
          <p:cNvPr id="293904" name="AutoShape 16"/>
          <p:cNvSpPr>
            <a:spLocks noChangeArrowheads="1"/>
          </p:cNvSpPr>
          <p:nvPr/>
        </p:nvSpPr>
        <p:spPr bwMode="auto">
          <a:xfrm rot="18681346">
            <a:off x="5894388" y="2709862"/>
            <a:ext cx="1403350" cy="250825"/>
          </a:xfrm>
          <a:prstGeom prst="rightArrow">
            <a:avLst>
              <a:gd name="adj1" fmla="val 50000"/>
              <a:gd name="adj2" fmla="val 139873"/>
            </a:avLst>
          </a:prstGeom>
          <a:solidFill>
            <a:schemeClr val="bg2"/>
          </a:solidFill>
          <a:ln w="9525">
            <a:solidFill>
              <a:schemeClr val="tx1"/>
            </a:solidFill>
            <a:miter lim="800000"/>
            <a:headEnd/>
            <a:tailEnd/>
          </a:ln>
          <a:effectLst/>
        </p:spPr>
        <p:txBody>
          <a:bodyPr vert="eaVert" wrap="none" anchor="ctr"/>
          <a:lstStyle/>
          <a:p>
            <a:pPr algn="ctr" eaLnBrk="0" hangingPunct="0"/>
            <a:endParaRPr lang="en-US"/>
          </a:p>
        </p:txBody>
      </p:sp>
      <p:grpSp>
        <p:nvGrpSpPr>
          <p:cNvPr id="3" name="Group 17"/>
          <p:cNvGrpSpPr>
            <a:grpSpLocks/>
          </p:cNvGrpSpPr>
          <p:nvPr/>
        </p:nvGrpSpPr>
        <p:grpSpPr bwMode="auto">
          <a:xfrm>
            <a:off x="5454650" y="5761038"/>
            <a:ext cx="569913" cy="669925"/>
            <a:chOff x="3193" y="2861"/>
            <a:chExt cx="359" cy="422"/>
          </a:xfrm>
        </p:grpSpPr>
        <p:sp>
          <p:nvSpPr>
            <p:cNvPr id="293906" name="AutoShape 18"/>
            <p:cNvSpPr>
              <a:spLocks noChangeArrowheads="1"/>
            </p:cNvSpPr>
            <p:nvPr/>
          </p:nvSpPr>
          <p:spPr bwMode="auto">
            <a:xfrm>
              <a:off x="3193" y="2861"/>
              <a:ext cx="282" cy="349"/>
            </a:xfrm>
            <a:prstGeom prst="foldedCorner">
              <a:avLst>
                <a:gd name="adj" fmla="val 12500"/>
              </a:avLst>
            </a:prstGeom>
            <a:solidFill>
              <a:schemeClr val="accent1"/>
            </a:solidFill>
            <a:ln w="9525">
              <a:solidFill>
                <a:schemeClr val="tx1"/>
              </a:solidFill>
              <a:round/>
              <a:headEnd/>
              <a:tailEnd/>
            </a:ln>
            <a:effectLst/>
          </p:spPr>
          <p:txBody>
            <a:bodyPr wrap="none" anchor="ctr"/>
            <a:lstStyle/>
            <a:p>
              <a:endParaRPr lang="en-US"/>
            </a:p>
          </p:txBody>
        </p:sp>
        <p:sp>
          <p:nvSpPr>
            <p:cNvPr id="293907" name="AutoShape 19"/>
            <p:cNvSpPr>
              <a:spLocks noChangeArrowheads="1"/>
            </p:cNvSpPr>
            <p:nvPr/>
          </p:nvSpPr>
          <p:spPr bwMode="auto">
            <a:xfrm>
              <a:off x="3231" y="2897"/>
              <a:ext cx="282" cy="349"/>
            </a:xfrm>
            <a:prstGeom prst="foldedCorner">
              <a:avLst>
                <a:gd name="adj" fmla="val 12500"/>
              </a:avLst>
            </a:prstGeom>
            <a:solidFill>
              <a:schemeClr val="accent1"/>
            </a:solidFill>
            <a:ln w="9525">
              <a:solidFill>
                <a:schemeClr val="tx1"/>
              </a:solidFill>
              <a:round/>
              <a:headEnd/>
              <a:tailEnd/>
            </a:ln>
            <a:effectLst/>
          </p:spPr>
          <p:txBody>
            <a:bodyPr wrap="none" anchor="ctr"/>
            <a:lstStyle/>
            <a:p>
              <a:endParaRPr lang="en-US"/>
            </a:p>
          </p:txBody>
        </p:sp>
        <p:sp>
          <p:nvSpPr>
            <p:cNvPr id="293908" name="AutoShape 20"/>
            <p:cNvSpPr>
              <a:spLocks noChangeArrowheads="1"/>
            </p:cNvSpPr>
            <p:nvPr/>
          </p:nvSpPr>
          <p:spPr bwMode="auto">
            <a:xfrm>
              <a:off x="3270" y="2934"/>
              <a:ext cx="282" cy="349"/>
            </a:xfrm>
            <a:prstGeom prst="foldedCorner">
              <a:avLst>
                <a:gd name="adj" fmla="val 12500"/>
              </a:avLst>
            </a:prstGeom>
            <a:solidFill>
              <a:schemeClr val="accent1"/>
            </a:solidFill>
            <a:ln w="9525">
              <a:solidFill>
                <a:schemeClr val="tx1"/>
              </a:solidFill>
              <a:round/>
              <a:headEnd/>
              <a:tailEnd/>
            </a:ln>
            <a:effectLst/>
          </p:spPr>
          <p:txBody>
            <a:bodyPr wrap="none" anchor="ctr"/>
            <a:lstStyle/>
            <a:p>
              <a:endParaRPr lang="en-US"/>
            </a:p>
          </p:txBody>
        </p:sp>
        <p:sp>
          <p:nvSpPr>
            <p:cNvPr id="293909" name="Text Box 21"/>
            <p:cNvSpPr txBox="1">
              <a:spLocks noChangeArrowheads="1"/>
            </p:cNvSpPr>
            <p:nvPr/>
          </p:nvSpPr>
          <p:spPr bwMode="auto">
            <a:xfrm>
              <a:off x="3307" y="2962"/>
              <a:ext cx="234" cy="290"/>
            </a:xfrm>
            <a:prstGeom prst="rect">
              <a:avLst/>
            </a:prstGeom>
            <a:solidFill>
              <a:schemeClr val="accent1"/>
            </a:solidFill>
            <a:ln w="9525">
              <a:noFill/>
              <a:miter lim="800000"/>
              <a:headEnd/>
              <a:tailEnd/>
            </a:ln>
            <a:effectLst/>
          </p:spPr>
          <p:txBody>
            <a:bodyPr lIns="0" tIns="0" rIns="0" bIns="0">
              <a:spAutoFit/>
            </a:bodyPr>
            <a:lstStyle/>
            <a:p>
              <a:pPr eaLnBrk="0" hangingPunct="0"/>
              <a:r>
                <a:rPr lang="en-US" sz="600"/>
                <a:t>~~~~~~~~~~~~~~~~~~~~~~~~~~~~~~~~~~~~~~~~</a:t>
              </a:r>
            </a:p>
          </p:txBody>
        </p:sp>
      </p:grpSp>
      <p:grpSp>
        <p:nvGrpSpPr>
          <p:cNvPr id="4" name="Group 22"/>
          <p:cNvGrpSpPr>
            <a:grpSpLocks/>
          </p:cNvGrpSpPr>
          <p:nvPr/>
        </p:nvGrpSpPr>
        <p:grpSpPr bwMode="auto">
          <a:xfrm>
            <a:off x="6907213" y="2981325"/>
            <a:ext cx="447675" cy="554038"/>
            <a:chOff x="4423" y="1878"/>
            <a:chExt cx="282" cy="349"/>
          </a:xfrm>
        </p:grpSpPr>
        <p:sp>
          <p:nvSpPr>
            <p:cNvPr id="293911" name="AutoShape 23"/>
            <p:cNvSpPr>
              <a:spLocks noChangeArrowheads="1"/>
            </p:cNvSpPr>
            <p:nvPr/>
          </p:nvSpPr>
          <p:spPr bwMode="auto">
            <a:xfrm>
              <a:off x="4423" y="1878"/>
              <a:ext cx="282" cy="349"/>
            </a:xfrm>
            <a:prstGeom prst="foldedCorner">
              <a:avLst>
                <a:gd name="adj" fmla="val 12500"/>
              </a:avLst>
            </a:prstGeom>
            <a:solidFill>
              <a:schemeClr val="accent1"/>
            </a:solidFill>
            <a:ln w="9525">
              <a:solidFill>
                <a:schemeClr val="tx1"/>
              </a:solidFill>
              <a:round/>
              <a:headEnd/>
              <a:tailEnd/>
            </a:ln>
            <a:effectLst/>
          </p:spPr>
          <p:txBody>
            <a:bodyPr wrap="none" anchor="ctr"/>
            <a:lstStyle/>
            <a:p>
              <a:endParaRPr lang="en-US"/>
            </a:p>
          </p:txBody>
        </p:sp>
        <p:sp>
          <p:nvSpPr>
            <p:cNvPr id="293912" name="Text Box 24"/>
            <p:cNvSpPr txBox="1">
              <a:spLocks noChangeArrowheads="1"/>
            </p:cNvSpPr>
            <p:nvPr/>
          </p:nvSpPr>
          <p:spPr bwMode="auto">
            <a:xfrm>
              <a:off x="4452" y="1906"/>
              <a:ext cx="234" cy="290"/>
            </a:xfrm>
            <a:prstGeom prst="rect">
              <a:avLst/>
            </a:prstGeom>
            <a:solidFill>
              <a:schemeClr val="accent1"/>
            </a:solidFill>
            <a:ln w="9525">
              <a:noFill/>
              <a:miter lim="800000"/>
              <a:headEnd/>
              <a:tailEnd/>
            </a:ln>
            <a:effectLst/>
          </p:spPr>
          <p:txBody>
            <a:bodyPr lIns="0" tIns="0" rIns="0" bIns="0">
              <a:spAutoFit/>
            </a:bodyPr>
            <a:lstStyle/>
            <a:p>
              <a:pPr eaLnBrk="0" hangingPunct="0"/>
              <a:r>
                <a:rPr lang="en-US" sz="600"/>
                <a:t>~~~~~~~~~~~~~~~~~~~~~~~~~~~~~~~~~~~~~~~~</a:t>
              </a:r>
            </a:p>
          </p:txBody>
        </p:sp>
      </p:grpSp>
      <p:grpSp>
        <p:nvGrpSpPr>
          <p:cNvPr id="5" name="Group 25"/>
          <p:cNvGrpSpPr>
            <a:grpSpLocks/>
          </p:cNvGrpSpPr>
          <p:nvPr/>
        </p:nvGrpSpPr>
        <p:grpSpPr bwMode="auto">
          <a:xfrm>
            <a:off x="1401763" y="2120900"/>
            <a:ext cx="1111250" cy="1217613"/>
            <a:chOff x="460" y="2277"/>
            <a:chExt cx="700" cy="767"/>
          </a:xfrm>
        </p:grpSpPr>
        <p:sp>
          <p:nvSpPr>
            <p:cNvPr id="293914" name="AutoShape 26"/>
            <p:cNvSpPr>
              <a:spLocks noChangeArrowheads="1"/>
            </p:cNvSpPr>
            <p:nvPr/>
          </p:nvSpPr>
          <p:spPr bwMode="auto">
            <a:xfrm>
              <a:off x="460" y="2277"/>
              <a:ext cx="282" cy="349"/>
            </a:xfrm>
            <a:prstGeom prst="foldedCorner">
              <a:avLst>
                <a:gd name="adj" fmla="val 12500"/>
              </a:avLst>
            </a:prstGeom>
            <a:solidFill>
              <a:schemeClr val="accent1"/>
            </a:solidFill>
            <a:ln w="9525">
              <a:solidFill>
                <a:schemeClr val="tx1"/>
              </a:solidFill>
              <a:round/>
              <a:headEnd/>
              <a:tailEnd/>
            </a:ln>
            <a:effectLst/>
          </p:spPr>
          <p:txBody>
            <a:bodyPr wrap="none" anchor="ctr"/>
            <a:lstStyle/>
            <a:p>
              <a:endParaRPr lang="en-US"/>
            </a:p>
          </p:txBody>
        </p:sp>
        <p:sp>
          <p:nvSpPr>
            <p:cNvPr id="293915" name="AutoShape 27"/>
            <p:cNvSpPr>
              <a:spLocks noChangeArrowheads="1"/>
            </p:cNvSpPr>
            <p:nvPr/>
          </p:nvSpPr>
          <p:spPr bwMode="auto">
            <a:xfrm>
              <a:off x="499" y="2314"/>
              <a:ext cx="282" cy="349"/>
            </a:xfrm>
            <a:prstGeom prst="foldedCorner">
              <a:avLst>
                <a:gd name="adj" fmla="val 12500"/>
              </a:avLst>
            </a:prstGeom>
            <a:solidFill>
              <a:schemeClr val="accent1"/>
            </a:solidFill>
            <a:ln w="9525">
              <a:solidFill>
                <a:schemeClr val="tx1"/>
              </a:solidFill>
              <a:round/>
              <a:headEnd/>
              <a:tailEnd/>
            </a:ln>
            <a:effectLst/>
          </p:spPr>
          <p:txBody>
            <a:bodyPr wrap="none" anchor="ctr"/>
            <a:lstStyle/>
            <a:p>
              <a:endParaRPr lang="en-US"/>
            </a:p>
          </p:txBody>
        </p:sp>
        <p:sp>
          <p:nvSpPr>
            <p:cNvPr id="293916" name="AutoShape 28"/>
            <p:cNvSpPr>
              <a:spLocks noChangeArrowheads="1"/>
            </p:cNvSpPr>
            <p:nvPr/>
          </p:nvSpPr>
          <p:spPr bwMode="auto">
            <a:xfrm>
              <a:off x="537" y="2350"/>
              <a:ext cx="282" cy="349"/>
            </a:xfrm>
            <a:prstGeom prst="foldedCorner">
              <a:avLst>
                <a:gd name="adj" fmla="val 12500"/>
              </a:avLst>
            </a:prstGeom>
            <a:solidFill>
              <a:schemeClr val="accent1"/>
            </a:solidFill>
            <a:ln w="9525">
              <a:solidFill>
                <a:schemeClr val="tx1"/>
              </a:solidFill>
              <a:round/>
              <a:headEnd/>
              <a:tailEnd/>
            </a:ln>
            <a:effectLst/>
          </p:spPr>
          <p:txBody>
            <a:bodyPr wrap="none" anchor="ctr"/>
            <a:lstStyle/>
            <a:p>
              <a:endParaRPr lang="en-US"/>
            </a:p>
          </p:txBody>
        </p:sp>
        <p:sp>
          <p:nvSpPr>
            <p:cNvPr id="293917" name="AutoShape 29"/>
            <p:cNvSpPr>
              <a:spLocks noChangeArrowheads="1"/>
            </p:cNvSpPr>
            <p:nvPr/>
          </p:nvSpPr>
          <p:spPr bwMode="auto">
            <a:xfrm>
              <a:off x="576" y="2387"/>
              <a:ext cx="282" cy="349"/>
            </a:xfrm>
            <a:prstGeom prst="foldedCorner">
              <a:avLst>
                <a:gd name="adj" fmla="val 12500"/>
              </a:avLst>
            </a:prstGeom>
            <a:solidFill>
              <a:schemeClr val="accent1"/>
            </a:solidFill>
            <a:ln w="9525">
              <a:solidFill>
                <a:schemeClr val="tx1"/>
              </a:solidFill>
              <a:round/>
              <a:headEnd/>
              <a:tailEnd/>
            </a:ln>
            <a:effectLst/>
          </p:spPr>
          <p:txBody>
            <a:bodyPr wrap="none" anchor="ctr"/>
            <a:lstStyle/>
            <a:p>
              <a:endParaRPr lang="en-US"/>
            </a:p>
          </p:txBody>
        </p:sp>
        <p:sp>
          <p:nvSpPr>
            <p:cNvPr id="293918" name="AutoShape 30"/>
            <p:cNvSpPr>
              <a:spLocks noChangeArrowheads="1"/>
            </p:cNvSpPr>
            <p:nvPr/>
          </p:nvSpPr>
          <p:spPr bwMode="auto">
            <a:xfrm>
              <a:off x="614" y="2423"/>
              <a:ext cx="282" cy="349"/>
            </a:xfrm>
            <a:prstGeom prst="foldedCorner">
              <a:avLst>
                <a:gd name="adj" fmla="val 12500"/>
              </a:avLst>
            </a:prstGeom>
            <a:solidFill>
              <a:schemeClr val="accent1"/>
            </a:solidFill>
            <a:ln w="9525">
              <a:solidFill>
                <a:schemeClr val="tx1"/>
              </a:solidFill>
              <a:round/>
              <a:headEnd/>
              <a:tailEnd/>
            </a:ln>
            <a:effectLst/>
          </p:spPr>
          <p:txBody>
            <a:bodyPr wrap="none" anchor="ctr"/>
            <a:lstStyle/>
            <a:p>
              <a:endParaRPr lang="en-US"/>
            </a:p>
          </p:txBody>
        </p:sp>
        <p:sp>
          <p:nvSpPr>
            <p:cNvPr id="293919" name="AutoShape 31"/>
            <p:cNvSpPr>
              <a:spLocks noChangeArrowheads="1"/>
            </p:cNvSpPr>
            <p:nvPr/>
          </p:nvSpPr>
          <p:spPr bwMode="auto">
            <a:xfrm>
              <a:off x="653" y="2460"/>
              <a:ext cx="282" cy="349"/>
            </a:xfrm>
            <a:prstGeom prst="foldedCorner">
              <a:avLst>
                <a:gd name="adj" fmla="val 12500"/>
              </a:avLst>
            </a:prstGeom>
            <a:solidFill>
              <a:schemeClr val="accent1"/>
            </a:solidFill>
            <a:ln w="9525">
              <a:solidFill>
                <a:schemeClr val="tx1"/>
              </a:solidFill>
              <a:round/>
              <a:headEnd/>
              <a:tailEnd/>
            </a:ln>
            <a:effectLst/>
          </p:spPr>
          <p:txBody>
            <a:bodyPr wrap="none" anchor="ctr"/>
            <a:lstStyle/>
            <a:p>
              <a:endParaRPr lang="en-US"/>
            </a:p>
          </p:txBody>
        </p:sp>
        <p:sp>
          <p:nvSpPr>
            <p:cNvPr id="293920" name="AutoShape 32"/>
            <p:cNvSpPr>
              <a:spLocks noChangeArrowheads="1"/>
            </p:cNvSpPr>
            <p:nvPr/>
          </p:nvSpPr>
          <p:spPr bwMode="auto">
            <a:xfrm>
              <a:off x="691" y="2496"/>
              <a:ext cx="282" cy="349"/>
            </a:xfrm>
            <a:prstGeom prst="foldedCorner">
              <a:avLst>
                <a:gd name="adj" fmla="val 12500"/>
              </a:avLst>
            </a:prstGeom>
            <a:solidFill>
              <a:schemeClr val="accent1"/>
            </a:solidFill>
            <a:ln w="9525">
              <a:solidFill>
                <a:schemeClr val="tx1"/>
              </a:solidFill>
              <a:round/>
              <a:headEnd/>
              <a:tailEnd/>
            </a:ln>
            <a:effectLst/>
          </p:spPr>
          <p:txBody>
            <a:bodyPr wrap="none" anchor="ctr"/>
            <a:lstStyle/>
            <a:p>
              <a:endParaRPr lang="en-US"/>
            </a:p>
          </p:txBody>
        </p:sp>
        <p:sp>
          <p:nvSpPr>
            <p:cNvPr id="293921" name="AutoShape 33"/>
            <p:cNvSpPr>
              <a:spLocks noChangeArrowheads="1"/>
            </p:cNvSpPr>
            <p:nvPr/>
          </p:nvSpPr>
          <p:spPr bwMode="auto">
            <a:xfrm>
              <a:off x="730" y="2533"/>
              <a:ext cx="282" cy="349"/>
            </a:xfrm>
            <a:prstGeom prst="foldedCorner">
              <a:avLst>
                <a:gd name="adj" fmla="val 12500"/>
              </a:avLst>
            </a:prstGeom>
            <a:solidFill>
              <a:schemeClr val="accent1"/>
            </a:solidFill>
            <a:ln w="9525">
              <a:solidFill>
                <a:schemeClr val="tx1"/>
              </a:solidFill>
              <a:round/>
              <a:headEnd/>
              <a:tailEnd/>
            </a:ln>
            <a:effectLst/>
          </p:spPr>
          <p:txBody>
            <a:bodyPr wrap="none" anchor="ctr"/>
            <a:lstStyle/>
            <a:p>
              <a:endParaRPr lang="en-US"/>
            </a:p>
          </p:txBody>
        </p:sp>
        <p:sp>
          <p:nvSpPr>
            <p:cNvPr id="293922" name="AutoShape 34"/>
            <p:cNvSpPr>
              <a:spLocks noChangeArrowheads="1"/>
            </p:cNvSpPr>
            <p:nvPr/>
          </p:nvSpPr>
          <p:spPr bwMode="auto">
            <a:xfrm>
              <a:off x="767" y="2572"/>
              <a:ext cx="282" cy="349"/>
            </a:xfrm>
            <a:prstGeom prst="foldedCorner">
              <a:avLst>
                <a:gd name="adj" fmla="val 12500"/>
              </a:avLst>
            </a:prstGeom>
            <a:solidFill>
              <a:schemeClr val="accent1"/>
            </a:solidFill>
            <a:ln w="9525">
              <a:solidFill>
                <a:schemeClr val="tx1"/>
              </a:solidFill>
              <a:round/>
              <a:headEnd/>
              <a:tailEnd/>
            </a:ln>
            <a:effectLst/>
          </p:spPr>
          <p:txBody>
            <a:bodyPr wrap="none" anchor="ctr"/>
            <a:lstStyle/>
            <a:p>
              <a:endParaRPr lang="en-US"/>
            </a:p>
          </p:txBody>
        </p:sp>
        <p:sp>
          <p:nvSpPr>
            <p:cNvPr id="293923" name="AutoShape 35"/>
            <p:cNvSpPr>
              <a:spLocks noChangeArrowheads="1"/>
            </p:cNvSpPr>
            <p:nvPr/>
          </p:nvSpPr>
          <p:spPr bwMode="auto">
            <a:xfrm>
              <a:off x="803" y="2608"/>
              <a:ext cx="282" cy="349"/>
            </a:xfrm>
            <a:prstGeom prst="foldedCorner">
              <a:avLst>
                <a:gd name="adj" fmla="val 12500"/>
              </a:avLst>
            </a:prstGeom>
            <a:solidFill>
              <a:schemeClr val="accent1"/>
            </a:solidFill>
            <a:ln w="9525">
              <a:solidFill>
                <a:schemeClr val="tx1"/>
              </a:solidFill>
              <a:round/>
              <a:headEnd/>
              <a:tailEnd/>
            </a:ln>
            <a:effectLst/>
          </p:spPr>
          <p:txBody>
            <a:bodyPr wrap="none" anchor="ctr"/>
            <a:lstStyle/>
            <a:p>
              <a:endParaRPr lang="en-US"/>
            </a:p>
          </p:txBody>
        </p:sp>
        <p:sp>
          <p:nvSpPr>
            <p:cNvPr id="293924" name="AutoShape 36"/>
            <p:cNvSpPr>
              <a:spLocks noChangeArrowheads="1"/>
            </p:cNvSpPr>
            <p:nvPr/>
          </p:nvSpPr>
          <p:spPr bwMode="auto">
            <a:xfrm>
              <a:off x="839" y="2656"/>
              <a:ext cx="282" cy="349"/>
            </a:xfrm>
            <a:prstGeom prst="foldedCorner">
              <a:avLst>
                <a:gd name="adj" fmla="val 12500"/>
              </a:avLst>
            </a:prstGeom>
            <a:solidFill>
              <a:schemeClr val="accent1"/>
            </a:solidFill>
            <a:ln w="9525">
              <a:solidFill>
                <a:schemeClr val="tx1"/>
              </a:solidFill>
              <a:round/>
              <a:headEnd/>
              <a:tailEnd/>
            </a:ln>
            <a:effectLst/>
          </p:spPr>
          <p:txBody>
            <a:bodyPr wrap="none" anchor="ctr"/>
            <a:lstStyle/>
            <a:p>
              <a:endParaRPr lang="en-US"/>
            </a:p>
          </p:txBody>
        </p:sp>
        <p:sp>
          <p:nvSpPr>
            <p:cNvPr id="293925" name="AutoShape 37"/>
            <p:cNvSpPr>
              <a:spLocks noChangeArrowheads="1"/>
            </p:cNvSpPr>
            <p:nvPr/>
          </p:nvSpPr>
          <p:spPr bwMode="auto">
            <a:xfrm>
              <a:off x="878" y="2695"/>
              <a:ext cx="282" cy="349"/>
            </a:xfrm>
            <a:prstGeom prst="foldedCorner">
              <a:avLst>
                <a:gd name="adj" fmla="val 12500"/>
              </a:avLst>
            </a:prstGeom>
            <a:solidFill>
              <a:schemeClr val="accent1"/>
            </a:solidFill>
            <a:ln w="9525">
              <a:solidFill>
                <a:schemeClr val="tx1"/>
              </a:solidFill>
              <a:round/>
              <a:headEnd/>
              <a:tailEnd/>
            </a:ln>
            <a:effectLst/>
          </p:spPr>
          <p:txBody>
            <a:bodyPr wrap="none" anchor="ctr"/>
            <a:lstStyle/>
            <a:p>
              <a:endParaRPr lang="en-US"/>
            </a:p>
          </p:txBody>
        </p:sp>
        <p:sp>
          <p:nvSpPr>
            <p:cNvPr id="293926" name="Text Box 38"/>
            <p:cNvSpPr txBox="1">
              <a:spLocks noChangeArrowheads="1"/>
            </p:cNvSpPr>
            <p:nvPr/>
          </p:nvSpPr>
          <p:spPr bwMode="auto">
            <a:xfrm>
              <a:off x="918" y="2716"/>
              <a:ext cx="234" cy="290"/>
            </a:xfrm>
            <a:prstGeom prst="rect">
              <a:avLst/>
            </a:prstGeom>
            <a:solidFill>
              <a:schemeClr val="accent1"/>
            </a:solidFill>
            <a:ln w="9525">
              <a:noFill/>
              <a:miter lim="800000"/>
              <a:headEnd/>
              <a:tailEnd/>
            </a:ln>
            <a:effectLst/>
          </p:spPr>
          <p:txBody>
            <a:bodyPr lIns="0" tIns="0" rIns="0" bIns="0">
              <a:spAutoFit/>
            </a:bodyPr>
            <a:lstStyle/>
            <a:p>
              <a:pPr eaLnBrk="0" hangingPunct="0"/>
              <a:r>
                <a:rPr lang="en-US" sz="600"/>
                <a:t>~~~~~~~~~~~~~~~~~~~~~~~~~~~~~~~~~~~~~~~~</a:t>
              </a:r>
            </a:p>
          </p:txBody>
        </p:sp>
      </p:grpSp>
      <p:sp>
        <p:nvSpPr>
          <p:cNvPr id="293927" name="Text Box 39"/>
          <p:cNvSpPr txBox="1">
            <a:spLocks noChangeArrowheads="1"/>
          </p:cNvSpPr>
          <p:nvPr/>
        </p:nvSpPr>
        <p:spPr bwMode="auto">
          <a:xfrm>
            <a:off x="576263" y="2949575"/>
            <a:ext cx="1381125" cy="641350"/>
          </a:xfrm>
          <a:prstGeom prst="rect">
            <a:avLst/>
          </a:prstGeom>
          <a:noFill/>
          <a:ln w="9525">
            <a:noFill/>
            <a:miter lim="800000"/>
            <a:headEnd/>
            <a:tailEnd/>
          </a:ln>
          <a:effectLst/>
        </p:spPr>
        <p:txBody>
          <a:bodyPr>
            <a:spAutoFit/>
          </a:bodyPr>
          <a:lstStyle/>
          <a:p>
            <a:pPr algn="ctr" eaLnBrk="0" hangingPunct="0">
              <a:spcBef>
                <a:spcPct val="50000"/>
              </a:spcBef>
            </a:pPr>
            <a:r>
              <a:rPr lang="en-US" b="1" dirty="0" smtClean="0"/>
              <a:t>20 </a:t>
            </a:r>
            <a:r>
              <a:rPr lang="en-US" b="1" dirty="0"/>
              <a:t>million emails</a:t>
            </a:r>
          </a:p>
        </p:txBody>
      </p:sp>
      <p:sp>
        <p:nvSpPr>
          <p:cNvPr id="293928" name="Text Box 40"/>
          <p:cNvSpPr txBox="1">
            <a:spLocks noChangeArrowheads="1"/>
          </p:cNvSpPr>
          <p:nvPr/>
        </p:nvSpPr>
        <p:spPr bwMode="auto">
          <a:xfrm>
            <a:off x="5943600" y="5943600"/>
            <a:ext cx="2286000" cy="646331"/>
          </a:xfrm>
          <a:prstGeom prst="rect">
            <a:avLst/>
          </a:prstGeom>
          <a:noFill/>
          <a:ln w="9525">
            <a:noFill/>
            <a:miter lim="800000"/>
            <a:headEnd/>
            <a:tailEnd/>
          </a:ln>
          <a:effectLst/>
        </p:spPr>
        <p:txBody>
          <a:bodyPr wrap="square">
            <a:spAutoFit/>
          </a:bodyPr>
          <a:lstStyle/>
          <a:p>
            <a:pPr algn="ctr" eaLnBrk="0" hangingPunct="0">
              <a:spcBef>
                <a:spcPct val="50000"/>
              </a:spcBef>
            </a:pPr>
            <a:r>
              <a:rPr lang="en-US" b="1" dirty="0" smtClean="0"/>
              <a:t>200,000  docs with “hits”</a:t>
            </a:r>
            <a:endParaRPr lang="en-US" b="1" dirty="0"/>
          </a:p>
        </p:txBody>
      </p:sp>
      <p:sp>
        <p:nvSpPr>
          <p:cNvPr id="293929" name="Text Box 41"/>
          <p:cNvSpPr txBox="1">
            <a:spLocks noChangeArrowheads="1"/>
          </p:cNvSpPr>
          <p:nvPr/>
        </p:nvSpPr>
        <p:spPr bwMode="auto">
          <a:xfrm>
            <a:off x="7380288" y="3067050"/>
            <a:ext cx="1306512" cy="1477328"/>
          </a:xfrm>
          <a:prstGeom prst="rect">
            <a:avLst/>
          </a:prstGeom>
          <a:noFill/>
          <a:ln w="9525">
            <a:noFill/>
            <a:miter lim="800000"/>
            <a:headEnd/>
            <a:tailEnd/>
          </a:ln>
          <a:effectLst/>
        </p:spPr>
        <p:txBody>
          <a:bodyPr wrap="square">
            <a:spAutoFit/>
          </a:bodyPr>
          <a:lstStyle/>
          <a:p>
            <a:pPr algn="ctr" eaLnBrk="0" hangingPunct="0">
              <a:spcBef>
                <a:spcPct val="50000"/>
              </a:spcBef>
            </a:pPr>
            <a:r>
              <a:rPr lang="en-US" b="1" dirty="0" smtClean="0"/>
              <a:t>100,000 relevant docs, with 20,000 privileged</a:t>
            </a:r>
            <a:endParaRPr lang="en-US" b="1" dirty="0"/>
          </a:p>
        </p:txBody>
      </p:sp>
      <p:sp>
        <p:nvSpPr>
          <p:cNvPr id="293930" name="Text Box 42"/>
          <p:cNvSpPr txBox="1">
            <a:spLocks noChangeArrowheads="1"/>
          </p:cNvSpPr>
          <p:nvPr/>
        </p:nvSpPr>
        <p:spPr bwMode="auto">
          <a:xfrm>
            <a:off x="5026025" y="5381625"/>
            <a:ext cx="1919288" cy="366713"/>
          </a:xfrm>
          <a:prstGeom prst="rect">
            <a:avLst/>
          </a:prstGeom>
          <a:noFill/>
          <a:ln w="9525">
            <a:noFill/>
            <a:miter lim="800000"/>
            <a:headEnd/>
            <a:tailEnd/>
          </a:ln>
          <a:effectLst/>
        </p:spPr>
        <p:txBody>
          <a:bodyPr>
            <a:spAutoFit/>
          </a:bodyPr>
          <a:lstStyle/>
          <a:p>
            <a:pPr algn="ctr" eaLnBrk="0" hangingPunct="0">
              <a:spcBef>
                <a:spcPct val="50000"/>
              </a:spcBef>
            </a:pPr>
            <a:r>
              <a:rPr lang="en-US" b="1"/>
              <a:t>for 6 months …</a:t>
            </a:r>
          </a:p>
        </p:txBody>
      </p:sp>
      <p:sp>
        <p:nvSpPr>
          <p:cNvPr id="6" name="TextBox 5"/>
          <p:cNvSpPr txBox="1"/>
          <p:nvPr/>
        </p:nvSpPr>
        <p:spPr>
          <a:xfrm>
            <a:off x="350838" y="5079524"/>
            <a:ext cx="2593975" cy="1200329"/>
          </a:xfrm>
          <a:prstGeom prst="rect">
            <a:avLst/>
          </a:prstGeom>
          <a:noFill/>
        </p:spPr>
        <p:txBody>
          <a:bodyPr wrap="square" rtlCol="0">
            <a:spAutoFit/>
          </a:bodyPr>
          <a:lstStyle/>
          <a:p>
            <a:r>
              <a:rPr lang="en-US" dirty="0" smtClean="0">
                <a:solidFill>
                  <a:srgbClr val="FF0000"/>
                </a:solidFill>
              </a:rPr>
              <a:t>NOTE:  No one sampled the 19,800,00 docs that weren’t “hit” by a keyword </a:t>
            </a:r>
            <a:endParaRPr lang="en-US" dirty="0">
              <a:solidFill>
                <a:srgbClr val="FF0000"/>
              </a:solidFill>
            </a:endParaRPr>
          </a:p>
        </p:txBody>
      </p:sp>
      <p:sp>
        <p:nvSpPr>
          <p:cNvPr id="17" name="Freeform 16"/>
          <p:cNvSpPr/>
          <p:nvPr/>
        </p:nvSpPr>
        <p:spPr>
          <a:xfrm>
            <a:off x="167268" y="545594"/>
            <a:ext cx="3490332" cy="4572816"/>
          </a:xfrm>
          <a:custGeom>
            <a:avLst/>
            <a:gdLst>
              <a:gd name="connsiteX0" fmla="*/ 3490332 w 3490332"/>
              <a:gd name="connsiteY0" fmla="*/ 179235 h 4572816"/>
              <a:gd name="connsiteX1" fmla="*/ 3389971 w 3490332"/>
              <a:gd name="connsiteY1" fmla="*/ 134630 h 4572816"/>
              <a:gd name="connsiteX2" fmla="*/ 3345366 w 3490332"/>
              <a:gd name="connsiteY2" fmla="*/ 112328 h 4572816"/>
              <a:gd name="connsiteX3" fmla="*/ 3122342 w 3490332"/>
              <a:gd name="connsiteY3" fmla="*/ 56572 h 4572816"/>
              <a:gd name="connsiteX4" fmla="*/ 2943922 w 3490332"/>
              <a:gd name="connsiteY4" fmla="*/ 23118 h 4572816"/>
              <a:gd name="connsiteX5" fmla="*/ 2865864 w 3490332"/>
              <a:gd name="connsiteY5" fmla="*/ 11967 h 4572816"/>
              <a:gd name="connsiteX6" fmla="*/ 2263698 w 3490332"/>
              <a:gd name="connsiteY6" fmla="*/ 816 h 4572816"/>
              <a:gd name="connsiteX7" fmla="*/ 1338147 w 3490332"/>
              <a:gd name="connsiteY7" fmla="*/ 23118 h 4572816"/>
              <a:gd name="connsiteX8" fmla="*/ 1271239 w 3490332"/>
              <a:gd name="connsiteY8" fmla="*/ 34269 h 4572816"/>
              <a:gd name="connsiteX9" fmla="*/ 1159727 w 3490332"/>
              <a:gd name="connsiteY9" fmla="*/ 67723 h 4572816"/>
              <a:gd name="connsiteX10" fmla="*/ 1103971 w 3490332"/>
              <a:gd name="connsiteY10" fmla="*/ 90026 h 4572816"/>
              <a:gd name="connsiteX11" fmla="*/ 970156 w 3490332"/>
              <a:gd name="connsiteY11" fmla="*/ 134630 h 4572816"/>
              <a:gd name="connsiteX12" fmla="*/ 836342 w 3490332"/>
              <a:gd name="connsiteY12" fmla="*/ 190386 h 4572816"/>
              <a:gd name="connsiteX13" fmla="*/ 735981 w 3490332"/>
              <a:gd name="connsiteY13" fmla="*/ 257294 h 4572816"/>
              <a:gd name="connsiteX14" fmla="*/ 568712 w 3490332"/>
              <a:gd name="connsiteY14" fmla="*/ 346504 h 4572816"/>
              <a:gd name="connsiteX15" fmla="*/ 434898 w 3490332"/>
              <a:gd name="connsiteY15" fmla="*/ 469167 h 4572816"/>
              <a:gd name="connsiteX16" fmla="*/ 379142 w 3490332"/>
              <a:gd name="connsiteY16" fmla="*/ 502621 h 4572816"/>
              <a:gd name="connsiteX17" fmla="*/ 356839 w 3490332"/>
              <a:gd name="connsiteY17" fmla="*/ 547226 h 4572816"/>
              <a:gd name="connsiteX18" fmla="*/ 267630 w 3490332"/>
              <a:gd name="connsiteY18" fmla="*/ 647586 h 4572816"/>
              <a:gd name="connsiteX19" fmla="*/ 223025 w 3490332"/>
              <a:gd name="connsiteY19" fmla="*/ 681040 h 4572816"/>
              <a:gd name="connsiteX20" fmla="*/ 167269 w 3490332"/>
              <a:gd name="connsiteY20" fmla="*/ 781401 h 4572816"/>
              <a:gd name="connsiteX21" fmla="*/ 144966 w 3490332"/>
              <a:gd name="connsiteY21" fmla="*/ 814855 h 4572816"/>
              <a:gd name="connsiteX22" fmla="*/ 122664 w 3490332"/>
              <a:gd name="connsiteY22" fmla="*/ 870611 h 4572816"/>
              <a:gd name="connsiteX23" fmla="*/ 111512 w 3490332"/>
              <a:gd name="connsiteY23" fmla="*/ 904065 h 4572816"/>
              <a:gd name="connsiteX24" fmla="*/ 89210 w 3490332"/>
              <a:gd name="connsiteY24" fmla="*/ 937518 h 4572816"/>
              <a:gd name="connsiteX25" fmla="*/ 78059 w 3490332"/>
              <a:gd name="connsiteY25" fmla="*/ 993274 h 4572816"/>
              <a:gd name="connsiteX26" fmla="*/ 55756 w 3490332"/>
              <a:gd name="connsiteY26" fmla="*/ 1026728 h 4572816"/>
              <a:gd name="connsiteX27" fmla="*/ 44605 w 3490332"/>
              <a:gd name="connsiteY27" fmla="*/ 1104786 h 4572816"/>
              <a:gd name="connsiteX28" fmla="*/ 33454 w 3490332"/>
              <a:gd name="connsiteY28" fmla="*/ 1138240 h 4572816"/>
              <a:gd name="connsiteX29" fmla="*/ 22303 w 3490332"/>
              <a:gd name="connsiteY29" fmla="*/ 1227450 h 4572816"/>
              <a:gd name="connsiteX30" fmla="*/ 0 w 3490332"/>
              <a:gd name="connsiteY30" fmla="*/ 1439323 h 4572816"/>
              <a:gd name="connsiteX31" fmla="*/ 11152 w 3490332"/>
              <a:gd name="connsiteY31" fmla="*/ 2108396 h 4572816"/>
              <a:gd name="connsiteX32" fmla="*/ 33454 w 3490332"/>
              <a:gd name="connsiteY32" fmla="*/ 2219908 h 4572816"/>
              <a:gd name="connsiteX33" fmla="*/ 44605 w 3490332"/>
              <a:gd name="connsiteY33" fmla="*/ 2387177 h 4572816"/>
              <a:gd name="connsiteX34" fmla="*/ 55756 w 3490332"/>
              <a:gd name="connsiteY34" fmla="*/ 2431782 h 4572816"/>
              <a:gd name="connsiteX35" fmla="*/ 66908 w 3490332"/>
              <a:gd name="connsiteY35" fmla="*/ 2487538 h 4572816"/>
              <a:gd name="connsiteX36" fmla="*/ 78059 w 3490332"/>
              <a:gd name="connsiteY36" fmla="*/ 2532143 h 4572816"/>
              <a:gd name="connsiteX37" fmla="*/ 89210 w 3490332"/>
              <a:gd name="connsiteY37" fmla="*/ 2621352 h 4572816"/>
              <a:gd name="connsiteX38" fmla="*/ 111512 w 3490332"/>
              <a:gd name="connsiteY38" fmla="*/ 2699411 h 4572816"/>
              <a:gd name="connsiteX39" fmla="*/ 122664 w 3490332"/>
              <a:gd name="connsiteY39" fmla="*/ 2744016 h 4572816"/>
              <a:gd name="connsiteX40" fmla="*/ 178420 w 3490332"/>
              <a:gd name="connsiteY40" fmla="*/ 2877830 h 4572816"/>
              <a:gd name="connsiteX41" fmla="*/ 200722 w 3490332"/>
              <a:gd name="connsiteY41" fmla="*/ 2944738 h 4572816"/>
              <a:gd name="connsiteX42" fmla="*/ 245327 w 3490332"/>
              <a:gd name="connsiteY42" fmla="*/ 3045099 h 4572816"/>
              <a:gd name="connsiteX43" fmla="*/ 267630 w 3490332"/>
              <a:gd name="connsiteY43" fmla="*/ 3100855 h 4572816"/>
              <a:gd name="connsiteX44" fmla="*/ 278781 w 3490332"/>
              <a:gd name="connsiteY44" fmla="*/ 3156611 h 4572816"/>
              <a:gd name="connsiteX45" fmla="*/ 312234 w 3490332"/>
              <a:gd name="connsiteY45" fmla="*/ 3201216 h 4572816"/>
              <a:gd name="connsiteX46" fmla="*/ 334537 w 3490332"/>
              <a:gd name="connsiteY46" fmla="*/ 3245821 h 4572816"/>
              <a:gd name="connsiteX47" fmla="*/ 356839 w 3490332"/>
              <a:gd name="connsiteY47" fmla="*/ 3279274 h 4572816"/>
              <a:gd name="connsiteX48" fmla="*/ 379142 w 3490332"/>
              <a:gd name="connsiteY48" fmla="*/ 3357333 h 4572816"/>
              <a:gd name="connsiteX49" fmla="*/ 401444 w 3490332"/>
              <a:gd name="connsiteY49" fmla="*/ 3390786 h 4572816"/>
              <a:gd name="connsiteX50" fmla="*/ 434898 w 3490332"/>
              <a:gd name="connsiteY50" fmla="*/ 3457694 h 4572816"/>
              <a:gd name="connsiteX51" fmla="*/ 479503 w 3490332"/>
              <a:gd name="connsiteY51" fmla="*/ 3569206 h 4572816"/>
              <a:gd name="connsiteX52" fmla="*/ 512956 w 3490332"/>
              <a:gd name="connsiteY52" fmla="*/ 3680718 h 4572816"/>
              <a:gd name="connsiteX53" fmla="*/ 524108 w 3490332"/>
              <a:gd name="connsiteY53" fmla="*/ 3714172 h 4572816"/>
              <a:gd name="connsiteX54" fmla="*/ 535259 w 3490332"/>
              <a:gd name="connsiteY54" fmla="*/ 3747626 h 4572816"/>
              <a:gd name="connsiteX55" fmla="*/ 557561 w 3490332"/>
              <a:gd name="connsiteY55" fmla="*/ 3803382 h 4572816"/>
              <a:gd name="connsiteX56" fmla="*/ 568712 w 3490332"/>
              <a:gd name="connsiteY56" fmla="*/ 3859138 h 4572816"/>
              <a:gd name="connsiteX57" fmla="*/ 602166 w 3490332"/>
              <a:gd name="connsiteY57" fmla="*/ 3937196 h 4572816"/>
              <a:gd name="connsiteX58" fmla="*/ 624469 w 3490332"/>
              <a:gd name="connsiteY58" fmla="*/ 4026406 h 4572816"/>
              <a:gd name="connsiteX59" fmla="*/ 635620 w 3490332"/>
              <a:gd name="connsiteY59" fmla="*/ 4071011 h 4572816"/>
              <a:gd name="connsiteX60" fmla="*/ 657922 w 3490332"/>
              <a:gd name="connsiteY60" fmla="*/ 4126767 h 4572816"/>
              <a:gd name="connsiteX61" fmla="*/ 669073 w 3490332"/>
              <a:gd name="connsiteY61" fmla="*/ 4160221 h 4572816"/>
              <a:gd name="connsiteX62" fmla="*/ 691376 w 3490332"/>
              <a:gd name="connsiteY62" fmla="*/ 4215977 h 4572816"/>
              <a:gd name="connsiteX63" fmla="*/ 713678 w 3490332"/>
              <a:gd name="connsiteY63" fmla="*/ 4282884 h 4572816"/>
              <a:gd name="connsiteX64" fmla="*/ 724830 w 3490332"/>
              <a:gd name="connsiteY64" fmla="*/ 4316338 h 4572816"/>
              <a:gd name="connsiteX65" fmla="*/ 735981 w 3490332"/>
              <a:gd name="connsiteY65" fmla="*/ 4360943 h 4572816"/>
              <a:gd name="connsiteX66" fmla="*/ 758283 w 3490332"/>
              <a:gd name="connsiteY66" fmla="*/ 4394396 h 4572816"/>
              <a:gd name="connsiteX67" fmla="*/ 791737 w 3490332"/>
              <a:gd name="connsiteY67" fmla="*/ 4494757 h 4572816"/>
              <a:gd name="connsiteX68" fmla="*/ 802888 w 3490332"/>
              <a:gd name="connsiteY68" fmla="*/ 4528211 h 4572816"/>
              <a:gd name="connsiteX69" fmla="*/ 791737 w 3490332"/>
              <a:gd name="connsiteY69" fmla="*/ 4494757 h 4572816"/>
              <a:gd name="connsiteX70" fmla="*/ 769434 w 3490332"/>
              <a:gd name="connsiteY70" fmla="*/ 4472455 h 4572816"/>
              <a:gd name="connsiteX71" fmla="*/ 724830 w 3490332"/>
              <a:gd name="connsiteY71" fmla="*/ 4416699 h 4572816"/>
              <a:gd name="connsiteX72" fmla="*/ 680225 w 3490332"/>
              <a:gd name="connsiteY72" fmla="*/ 4372094 h 4572816"/>
              <a:gd name="connsiteX73" fmla="*/ 646771 w 3490332"/>
              <a:gd name="connsiteY73" fmla="*/ 4349791 h 4572816"/>
              <a:gd name="connsiteX74" fmla="*/ 591015 w 3490332"/>
              <a:gd name="connsiteY74" fmla="*/ 4338640 h 4572816"/>
              <a:gd name="connsiteX75" fmla="*/ 557561 w 3490332"/>
              <a:gd name="connsiteY75" fmla="*/ 4327489 h 4572816"/>
              <a:gd name="connsiteX76" fmla="*/ 512956 w 3490332"/>
              <a:gd name="connsiteY76" fmla="*/ 4316338 h 4572816"/>
              <a:gd name="connsiteX77" fmla="*/ 524108 w 3490332"/>
              <a:gd name="connsiteY77" fmla="*/ 4349791 h 4572816"/>
              <a:gd name="connsiteX78" fmla="*/ 579864 w 3490332"/>
              <a:gd name="connsiteY78" fmla="*/ 4405547 h 4572816"/>
              <a:gd name="connsiteX79" fmla="*/ 602166 w 3490332"/>
              <a:gd name="connsiteY79" fmla="*/ 4427850 h 4572816"/>
              <a:gd name="connsiteX80" fmla="*/ 635620 w 3490332"/>
              <a:gd name="connsiteY80" fmla="*/ 4439001 h 4572816"/>
              <a:gd name="connsiteX81" fmla="*/ 657922 w 3490332"/>
              <a:gd name="connsiteY81" fmla="*/ 4461304 h 4572816"/>
              <a:gd name="connsiteX82" fmla="*/ 724830 w 3490332"/>
              <a:gd name="connsiteY82" fmla="*/ 4483606 h 4572816"/>
              <a:gd name="connsiteX83" fmla="*/ 780586 w 3490332"/>
              <a:gd name="connsiteY83" fmla="*/ 4528211 h 4572816"/>
              <a:gd name="connsiteX84" fmla="*/ 836342 w 3490332"/>
              <a:gd name="connsiteY84" fmla="*/ 4572816 h 4572816"/>
              <a:gd name="connsiteX85" fmla="*/ 869795 w 3490332"/>
              <a:gd name="connsiteY85" fmla="*/ 4472455 h 4572816"/>
              <a:gd name="connsiteX86" fmla="*/ 880947 w 3490332"/>
              <a:gd name="connsiteY86" fmla="*/ 4439001 h 4572816"/>
              <a:gd name="connsiteX87" fmla="*/ 914400 w 3490332"/>
              <a:gd name="connsiteY87" fmla="*/ 4372094 h 4572816"/>
              <a:gd name="connsiteX88" fmla="*/ 903249 w 3490332"/>
              <a:gd name="connsiteY88" fmla="*/ 4305186 h 4572816"/>
              <a:gd name="connsiteX89" fmla="*/ 869795 w 3490332"/>
              <a:gd name="connsiteY89" fmla="*/ 4316338 h 4572816"/>
              <a:gd name="connsiteX90" fmla="*/ 814039 w 3490332"/>
              <a:gd name="connsiteY90" fmla="*/ 4360943 h 4572816"/>
              <a:gd name="connsiteX91" fmla="*/ 791737 w 3490332"/>
              <a:gd name="connsiteY91" fmla="*/ 4427850 h 4572816"/>
              <a:gd name="connsiteX92" fmla="*/ 780586 w 3490332"/>
              <a:gd name="connsiteY92" fmla="*/ 4461304 h 4572816"/>
              <a:gd name="connsiteX93" fmla="*/ 780586 w 3490332"/>
              <a:gd name="connsiteY93" fmla="*/ 4483606 h 457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490332" h="4572816">
                <a:moveTo>
                  <a:pt x="3490332" y="179235"/>
                </a:moveTo>
                <a:cubicBezTo>
                  <a:pt x="3251396" y="59769"/>
                  <a:pt x="3523221" y="191737"/>
                  <a:pt x="3389971" y="134630"/>
                </a:cubicBezTo>
                <a:cubicBezTo>
                  <a:pt x="3374692" y="128082"/>
                  <a:pt x="3361233" y="117286"/>
                  <a:pt x="3345366" y="112328"/>
                </a:cubicBezTo>
                <a:cubicBezTo>
                  <a:pt x="3295723" y="96815"/>
                  <a:pt x="3180218" y="73108"/>
                  <a:pt x="3122342" y="56572"/>
                </a:cubicBezTo>
                <a:cubicBezTo>
                  <a:pt x="3003077" y="22496"/>
                  <a:pt x="3082175" y="40399"/>
                  <a:pt x="2943922" y="23118"/>
                </a:cubicBezTo>
                <a:cubicBezTo>
                  <a:pt x="2917841" y="19858"/>
                  <a:pt x="2892133" y="12828"/>
                  <a:pt x="2865864" y="11967"/>
                </a:cubicBezTo>
                <a:cubicBezTo>
                  <a:pt x="2665215" y="5388"/>
                  <a:pt x="2464420" y="4533"/>
                  <a:pt x="2263698" y="816"/>
                </a:cubicBezTo>
                <a:cubicBezTo>
                  <a:pt x="2073624" y="3456"/>
                  <a:pt x="1627068" y="-10872"/>
                  <a:pt x="1338147" y="23118"/>
                </a:cubicBezTo>
                <a:cubicBezTo>
                  <a:pt x="1315692" y="25760"/>
                  <a:pt x="1293542" y="30552"/>
                  <a:pt x="1271239" y="34269"/>
                </a:cubicBezTo>
                <a:cubicBezTo>
                  <a:pt x="1118270" y="95458"/>
                  <a:pt x="1310496" y="22492"/>
                  <a:pt x="1159727" y="67723"/>
                </a:cubicBezTo>
                <a:cubicBezTo>
                  <a:pt x="1140554" y="73475"/>
                  <a:pt x="1122847" y="83364"/>
                  <a:pt x="1103971" y="90026"/>
                </a:cubicBezTo>
                <a:cubicBezTo>
                  <a:pt x="1059634" y="105674"/>
                  <a:pt x="1012210" y="113603"/>
                  <a:pt x="970156" y="134630"/>
                </a:cubicBezTo>
                <a:cubicBezTo>
                  <a:pt x="882222" y="178598"/>
                  <a:pt x="926904" y="160199"/>
                  <a:pt x="836342" y="190386"/>
                </a:cubicBezTo>
                <a:cubicBezTo>
                  <a:pt x="798990" y="218401"/>
                  <a:pt x="778995" y="235787"/>
                  <a:pt x="735981" y="257294"/>
                </a:cubicBezTo>
                <a:cubicBezTo>
                  <a:pt x="668310" y="291130"/>
                  <a:pt x="636032" y="279184"/>
                  <a:pt x="568712" y="346504"/>
                </a:cubicBezTo>
                <a:cubicBezTo>
                  <a:pt x="510624" y="404592"/>
                  <a:pt x="493584" y="430043"/>
                  <a:pt x="434898" y="469167"/>
                </a:cubicBezTo>
                <a:cubicBezTo>
                  <a:pt x="416864" y="481190"/>
                  <a:pt x="397727" y="491470"/>
                  <a:pt x="379142" y="502621"/>
                </a:cubicBezTo>
                <a:cubicBezTo>
                  <a:pt x="371708" y="517489"/>
                  <a:pt x="366060" y="533395"/>
                  <a:pt x="356839" y="547226"/>
                </a:cubicBezTo>
                <a:cubicBezTo>
                  <a:pt x="336103" y="578330"/>
                  <a:pt x="296373" y="622436"/>
                  <a:pt x="267630" y="647586"/>
                </a:cubicBezTo>
                <a:cubicBezTo>
                  <a:pt x="253643" y="659825"/>
                  <a:pt x="237893" y="669889"/>
                  <a:pt x="223025" y="681040"/>
                </a:cubicBezTo>
                <a:cubicBezTo>
                  <a:pt x="196401" y="734287"/>
                  <a:pt x="202270" y="725399"/>
                  <a:pt x="167269" y="781401"/>
                </a:cubicBezTo>
                <a:cubicBezTo>
                  <a:pt x="160166" y="792766"/>
                  <a:pt x="150960" y="802868"/>
                  <a:pt x="144966" y="814855"/>
                </a:cubicBezTo>
                <a:cubicBezTo>
                  <a:pt x="136014" y="832759"/>
                  <a:pt x="129692" y="851869"/>
                  <a:pt x="122664" y="870611"/>
                </a:cubicBezTo>
                <a:cubicBezTo>
                  <a:pt x="118537" y="881617"/>
                  <a:pt x="116769" y="893551"/>
                  <a:pt x="111512" y="904065"/>
                </a:cubicBezTo>
                <a:cubicBezTo>
                  <a:pt x="105518" y="916052"/>
                  <a:pt x="96644" y="926367"/>
                  <a:pt x="89210" y="937518"/>
                </a:cubicBezTo>
                <a:cubicBezTo>
                  <a:pt x="85493" y="956103"/>
                  <a:pt x="84714" y="975527"/>
                  <a:pt x="78059" y="993274"/>
                </a:cubicBezTo>
                <a:cubicBezTo>
                  <a:pt x="73353" y="1005823"/>
                  <a:pt x="59607" y="1013891"/>
                  <a:pt x="55756" y="1026728"/>
                </a:cubicBezTo>
                <a:cubicBezTo>
                  <a:pt x="48203" y="1051903"/>
                  <a:pt x="49760" y="1079013"/>
                  <a:pt x="44605" y="1104786"/>
                </a:cubicBezTo>
                <a:cubicBezTo>
                  <a:pt x="42300" y="1116312"/>
                  <a:pt x="37171" y="1127089"/>
                  <a:pt x="33454" y="1138240"/>
                </a:cubicBezTo>
                <a:cubicBezTo>
                  <a:pt x="29737" y="1167977"/>
                  <a:pt x="25804" y="1197687"/>
                  <a:pt x="22303" y="1227450"/>
                </a:cubicBezTo>
                <a:cubicBezTo>
                  <a:pt x="12122" y="1313991"/>
                  <a:pt x="8847" y="1350861"/>
                  <a:pt x="0" y="1439323"/>
                </a:cubicBezTo>
                <a:cubicBezTo>
                  <a:pt x="3717" y="1662347"/>
                  <a:pt x="1601" y="1885545"/>
                  <a:pt x="11152" y="2108396"/>
                </a:cubicBezTo>
                <a:cubicBezTo>
                  <a:pt x="12775" y="2146268"/>
                  <a:pt x="28938" y="2182271"/>
                  <a:pt x="33454" y="2219908"/>
                </a:cubicBezTo>
                <a:cubicBezTo>
                  <a:pt x="40112" y="2275390"/>
                  <a:pt x="38755" y="2331604"/>
                  <a:pt x="44605" y="2387177"/>
                </a:cubicBezTo>
                <a:cubicBezTo>
                  <a:pt x="46209" y="2402419"/>
                  <a:pt x="52431" y="2416821"/>
                  <a:pt x="55756" y="2431782"/>
                </a:cubicBezTo>
                <a:cubicBezTo>
                  <a:pt x="59868" y="2450284"/>
                  <a:pt x="62796" y="2469036"/>
                  <a:pt x="66908" y="2487538"/>
                </a:cubicBezTo>
                <a:cubicBezTo>
                  <a:pt x="70233" y="2502499"/>
                  <a:pt x="75539" y="2517026"/>
                  <a:pt x="78059" y="2532143"/>
                </a:cubicBezTo>
                <a:cubicBezTo>
                  <a:pt x="82986" y="2561703"/>
                  <a:pt x="83333" y="2591966"/>
                  <a:pt x="89210" y="2621352"/>
                </a:cubicBezTo>
                <a:cubicBezTo>
                  <a:pt x="94517" y="2647887"/>
                  <a:pt x="104392" y="2673304"/>
                  <a:pt x="111512" y="2699411"/>
                </a:cubicBezTo>
                <a:cubicBezTo>
                  <a:pt x="115545" y="2714197"/>
                  <a:pt x="118260" y="2729336"/>
                  <a:pt x="122664" y="2744016"/>
                </a:cubicBezTo>
                <a:cubicBezTo>
                  <a:pt x="159840" y="2867936"/>
                  <a:pt x="127039" y="2754515"/>
                  <a:pt x="178420" y="2877830"/>
                </a:cubicBezTo>
                <a:cubicBezTo>
                  <a:pt x="187462" y="2899531"/>
                  <a:pt x="192688" y="2922644"/>
                  <a:pt x="200722" y="2944738"/>
                </a:cubicBezTo>
                <a:cubicBezTo>
                  <a:pt x="233770" y="3035619"/>
                  <a:pt x="210277" y="2966238"/>
                  <a:pt x="245327" y="3045099"/>
                </a:cubicBezTo>
                <a:cubicBezTo>
                  <a:pt x="253457" y="3063391"/>
                  <a:pt x="260196" y="3082270"/>
                  <a:pt x="267630" y="3100855"/>
                </a:cubicBezTo>
                <a:cubicBezTo>
                  <a:pt x="271347" y="3119440"/>
                  <a:pt x="271083" y="3139291"/>
                  <a:pt x="278781" y="3156611"/>
                </a:cubicBezTo>
                <a:cubicBezTo>
                  <a:pt x="286329" y="3173594"/>
                  <a:pt x="302384" y="3185456"/>
                  <a:pt x="312234" y="3201216"/>
                </a:cubicBezTo>
                <a:cubicBezTo>
                  <a:pt x="321044" y="3215313"/>
                  <a:pt x="326289" y="3231388"/>
                  <a:pt x="334537" y="3245821"/>
                </a:cubicBezTo>
                <a:cubicBezTo>
                  <a:pt x="341186" y="3257457"/>
                  <a:pt x="350845" y="3267287"/>
                  <a:pt x="356839" y="3279274"/>
                </a:cubicBezTo>
                <a:cubicBezTo>
                  <a:pt x="378545" y="3322685"/>
                  <a:pt x="357699" y="3307298"/>
                  <a:pt x="379142" y="3357333"/>
                </a:cubicBezTo>
                <a:cubicBezTo>
                  <a:pt x="384421" y="3369651"/>
                  <a:pt x="394936" y="3379071"/>
                  <a:pt x="401444" y="3390786"/>
                </a:cubicBezTo>
                <a:cubicBezTo>
                  <a:pt x="413554" y="3412583"/>
                  <a:pt x="424903" y="3434850"/>
                  <a:pt x="434898" y="3457694"/>
                </a:cubicBezTo>
                <a:cubicBezTo>
                  <a:pt x="450944" y="3494371"/>
                  <a:pt x="469794" y="3530367"/>
                  <a:pt x="479503" y="3569206"/>
                </a:cubicBezTo>
                <a:cubicBezTo>
                  <a:pt x="496354" y="3636613"/>
                  <a:pt x="485810" y="3599280"/>
                  <a:pt x="512956" y="3680718"/>
                </a:cubicBezTo>
                <a:lnTo>
                  <a:pt x="524108" y="3714172"/>
                </a:lnTo>
                <a:cubicBezTo>
                  <a:pt x="527825" y="3725323"/>
                  <a:pt x="530894" y="3736712"/>
                  <a:pt x="535259" y="3747626"/>
                </a:cubicBezTo>
                <a:cubicBezTo>
                  <a:pt x="542693" y="3766211"/>
                  <a:pt x="551809" y="3784209"/>
                  <a:pt x="557561" y="3803382"/>
                </a:cubicBezTo>
                <a:cubicBezTo>
                  <a:pt x="563007" y="3821536"/>
                  <a:pt x="564115" y="3840751"/>
                  <a:pt x="568712" y="3859138"/>
                </a:cubicBezTo>
                <a:cubicBezTo>
                  <a:pt x="576915" y="3891948"/>
                  <a:pt x="586213" y="3905290"/>
                  <a:pt x="602166" y="3937196"/>
                </a:cubicBezTo>
                <a:cubicBezTo>
                  <a:pt x="624839" y="4050562"/>
                  <a:pt x="601607" y="3946391"/>
                  <a:pt x="624469" y="4026406"/>
                </a:cubicBezTo>
                <a:cubicBezTo>
                  <a:pt x="628679" y="4041142"/>
                  <a:pt x="630774" y="4056472"/>
                  <a:pt x="635620" y="4071011"/>
                </a:cubicBezTo>
                <a:cubicBezTo>
                  <a:pt x="641950" y="4090001"/>
                  <a:pt x="650894" y="4108024"/>
                  <a:pt x="657922" y="4126767"/>
                </a:cubicBezTo>
                <a:cubicBezTo>
                  <a:pt x="662049" y="4137773"/>
                  <a:pt x="664946" y="4149215"/>
                  <a:pt x="669073" y="4160221"/>
                </a:cubicBezTo>
                <a:cubicBezTo>
                  <a:pt x="676102" y="4178964"/>
                  <a:pt x="684535" y="4197165"/>
                  <a:pt x="691376" y="4215977"/>
                </a:cubicBezTo>
                <a:cubicBezTo>
                  <a:pt x="699410" y="4238070"/>
                  <a:pt x="706244" y="4260582"/>
                  <a:pt x="713678" y="4282884"/>
                </a:cubicBezTo>
                <a:cubicBezTo>
                  <a:pt x="717395" y="4294035"/>
                  <a:pt x="721979" y="4304934"/>
                  <a:pt x="724830" y="4316338"/>
                </a:cubicBezTo>
                <a:cubicBezTo>
                  <a:pt x="728547" y="4331206"/>
                  <a:pt x="729944" y="4346856"/>
                  <a:pt x="735981" y="4360943"/>
                </a:cubicBezTo>
                <a:cubicBezTo>
                  <a:pt x="741260" y="4373261"/>
                  <a:pt x="750849" y="4383245"/>
                  <a:pt x="758283" y="4394396"/>
                </a:cubicBezTo>
                <a:lnTo>
                  <a:pt x="791737" y="4494757"/>
                </a:lnTo>
                <a:lnTo>
                  <a:pt x="802888" y="4528211"/>
                </a:lnTo>
                <a:cubicBezTo>
                  <a:pt x="802888" y="4528211"/>
                  <a:pt x="800049" y="4503069"/>
                  <a:pt x="791737" y="4494757"/>
                </a:cubicBezTo>
                <a:lnTo>
                  <a:pt x="769434" y="4472455"/>
                </a:lnTo>
                <a:cubicBezTo>
                  <a:pt x="741406" y="4388369"/>
                  <a:pt x="782474" y="4488753"/>
                  <a:pt x="724830" y="4416699"/>
                </a:cubicBezTo>
                <a:cubicBezTo>
                  <a:pt x="681577" y="4362633"/>
                  <a:pt x="753212" y="4396423"/>
                  <a:pt x="680225" y="4372094"/>
                </a:cubicBezTo>
                <a:cubicBezTo>
                  <a:pt x="669074" y="4364660"/>
                  <a:pt x="659320" y="4354497"/>
                  <a:pt x="646771" y="4349791"/>
                </a:cubicBezTo>
                <a:cubicBezTo>
                  <a:pt x="629024" y="4343136"/>
                  <a:pt x="609403" y="4343237"/>
                  <a:pt x="591015" y="4338640"/>
                </a:cubicBezTo>
                <a:cubicBezTo>
                  <a:pt x="579611" y="4335789"/>
                  <a:pt x="568863" y="4330718"/>
                  <a:pt x="557561" y="4327489"/>
                </a:cubicBezTo>
                <a:cubicBezTo>
                  <a:pt x="542825" y="4323279"/>
                  <a:pt x="527824" y="4320055"/>
                  <a:pt x="512956" y="4316338"/>
                </a:cubicBezTo>
                <a:cubicBezTo>
                  <a:pt x="516673" y="4327489"/>
                  <a:pt x="517055" y="4340388"/>
                  <a:pt x="524108" y="4349791"/>
                </a:cubicBezTo>
                <a:cubicBezTo>
                  <a:pt x="539878" y="4370818"/>
                  <a:pt x="561279" y="4386962"/>
                  <a:pt x="579864" y="4405547"/>
                </a:cubicBezTo>
                <a:cubicBezTo>
                  <a:pt x="587298" y="4412981"/>
                  <a:pt x="592192" y="4424525"/>
                  <a:pt x="602166" y="4427850"/>
                </a:cubicBezTo>
                <a:lnTo>
                  <a:pt x="635620" y="4439001"/>
                </a:lnTo>
                <a:cubicBezTo>
                  <a:pt x="643054" y="4446435"/>
                  <a:pt x="648518" y="4456602"/>
                  <a:pt x="657922" y="4461304"/>
                </a:cubicBezTo>
                <a:cubicBezTo>
                  <a:pt x="678949" y="4471818"/>
                  <a:pt x="724830" y="4483606"/>
                  <a:pt x="724830" y="4483606"/>
                </a:cubicBezTo>
                <a:cubicBezTo>
                  <a:pt x="827792" y="4552247"/>
                  <a:pt x="701139" y="4464653"/>
                  <a:pt x="780586" y="4528211"/>
                </a:cubicBezTo>
                <a:cubicBezTo>
                  <a:pt x="850922" y="4584480"/>
                  <a:pt x="782490" y="4518964"/>
                  <a:pt x="836342" y="4572816"/>
                </a:cubicBezTo>
                <a:lnTo>
                  <a:pt x="869795" y="4472455"/>
                </a:lnTo>
                <a:cubicBezTo>
                  <a:pt x="873512" y="4461304"/>
                  <a:pt x="874427" y="4448782"/>
                  <a:pt x="880947" y="4439001"/>
                </a:cubicBezTo>
                <a:cubicBezTo>
                  <a:pt x="909769" y="4395767"/>
                  <a:pt x="899011" y="4418261"/>
                  <a:pt x="914400" y="4372094"/>
                </a:cubicBezTo>
                <a:cubicBezTo>
                  <a:pt x="910683" y="4349791"/>
                  <a:pt x="917374" y="4322842"/>
                  <a:pt x="903249" y="4305186"/>
                </a:cubicBezTo>
                <a:cubicBezTo>
                  <a:pt x="895906" y="4296007"/>
                  <a:pt x="880309" y="4311081"/>
                  <a:pt x="869795" y="4316338"/>
                </a:cubicBezTo>
                <a:cubicBezTo>
                  <a:pt x="841661" y="4330405"/>
                  <a:pt x="834783" y="4340199"/>
                  <a:pt x="814039" y="4360943"/>
                </a:cubicBezTo>
                <a:lnTo>
                  <a:pt x="791737" y="4427850"/>
                </a:lnTo>
                <a:cubicBezTo>
                  <a:pt x="788020" y="4439001"/>
                  <a:pt x="780586" y="4449549"/>
                  <a:pt x="780586" y="4461304"/>
                </a:cubicBezTo>
                <a:lnTo>
                  <a:pt x="780586" y="448360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33454" y="4159405"/>
            <a:ext cx="3695037" cy="2709746"/>
          </a:xfrm>
          <a:custGeom>
            <a:avLst/>
            <a:gdLst>
              <a:gd name="connsiteX0" fmla="*/ 1092819 w 3695037"/>
              <a:gd name="connsiteY0" fmla="*/ 0 h 2709746"/>
              <a:gd name="connsiteX1" fmla="*/ 1382751 w 3695037"/>
              <a:gd name="connsiteY1" fmla="*/ 78058 h 2709746"/>
              <a:gd name="connsiteX2" fmla="*/ 1538868 w 3695037"/>
              <a:gd name="connsiteY2" fmla="*/ 89210 h 2709746"/>
              <a:gd name="connsiteX3" fmla="*/ 1683834 w 3695037"/>
              <a:gd name="connsiteY3" fmla="*/ 111512 h 2709746"/>
              <a:gd name="connsiteX4" fmla="*/ 1839951 w 3695037"/>
              <a:gd name="connsiteY4" fmla="*/ 122663 h 2709746"/>
              <a:gd name="connsiteX5" fmla="*/ 2007219 w 3695037"/>
              <a:gd name="connsiteY5" fmla="*/ 156117 h 2709746"/>
              <a:gd name="connsiteX6" fmla="*/ 2330605 w 3695037"/>
              <a:gd name="connsiteY6" fmla="*/ 200722 h 2709746"/>
              <a:gd name="connsiteX7" fmla="*/ 2475570 w 3695037"/>
              <a:gd name="connsiteY7" fmla="*/ 245327 h 2709746"/>
              <a:gd name="connsiteX8" fmla="*/ 2765502 w 3695037"/>
              <a:gd name="connsiteY8" fmla="*/ 334536 h 2709746"/>
              <a:gd name="connsiteX9" fmla="*/ 2888166 w 3695037"/>
              <a:gd name="connsiteY9" fmla="*/ 401444 h 2709746"/>
              <a:gd name="connsiteX10" fmla="*/ 2921619 w 3695037"/>
              <a:gd name="connsiteY10" fmla="*/ 434897 h 2709746"/>
              <a:gd name="connsiteX11" fmla="*/ 3033131 w 3695037"/>
              <a:gd name="connsiteY11" fmla="*/ 512956 h 2709746"/>
              <a:gd name="connsiteX12" fmla="*/ 3144644 w 3695037"/>
              <a:gd name="connsiteY12" fmla="*/ 613317 h 2709746"/>
              <a:gd name="connsiteX13" fmla="*/ 3245005 w 3695037"/>
              <a:gd name="connsiteY13" fmla="*/ 680224 h 2709746"/>
              <a:gd name="connsiteX14" fmla="*/ 3289609 w 3695037"/>
              <a:gd name="connsiteY14" fmla="*/ 724829 h 2709746"/>
              <a:gd name="connsiteX15" fmla="*/ 3401122 w 3695037"/>
              <a:gd name="connsiteY15" fmla="*/ 814039 h 2709746"/>
              <a:gd name="connsiteX16" fmla="*/ 3501483 w 3695037"/>
              <a:gd name="connsiteY16" fmla="*/ 914400 h 2709746"/>
              <a:gd name="connsiteX17" fmla="*/ 3534936 w 3695037"/>
              <a:gd name="connsiteY17" fmla="*/ 959005 h 2709746"/>
              <a:gd name="connsiteX18" fmla="*/ 3590692 w 3695037"/>
              <a:gd name="connsiteY18" fmla="*/ 1014761 h 2709746"/>
              <a:gd name="connsiteX19" fmla="*/ 3612995 w 3695037"/>
              <a:gd name="connsiteY19" fmla="*/ 1059366 h 2709746"/>
              <a:gd name="connsiteX20" fmla="*/ 3646448 w 3695037"/>
              <a:gd name="connsiteY20" fmla="*/ 1103971 h 2709746"/>
              <a:gd name="connsiteX21" fmla="*/ 3668751 w 3695037"/>
              <a:gd name="connsiteY21" fmla="*/ 1137424 h 2709746"/>
              <a:gd name="connsiteX22" fmla="*/ 3668751 w 3695037"/>
              <a:gd name="connsiteY22" fmla="*/ 1483112 h 2709746"/>
              <a:gd name="connsiteX23" fmla="*/ 3646448 w 3695037"/>
              <a:gd name="connsiteY23" fmla="*/ 1516566 h 2709746"/>
              <a:gd name="connsiteX24" fmla="*/ 3612995 w 3695037"/>
              <a:gd name="connsiteY24" fmla="*/ 1594624 h 2709746"/>
              <a:gd name="connsiteX25" fmla="*/ 3590692 w 3695037"/>
              <a:gd name="connsiteY25" fmla="*/ 1616927 h 2709746"/>
              <a:gd name="connsiteX26" fmla="*/ 3534936 w 3695037"/>
              <a:gd name="connsiteY26" fmla="*/ 1683834 h 2709746"/>
              <a:gd name="connsiteX27" fmla="*/ 3456878 w 3695037"/>
              <a:gd name="connsiteY27" fmla="*/ 1739590 h 2709746"/>
              <a:gd name="connsiteX28" fmla="*/ 3378819 w 3695037"/>
              <a:gd name="connsiteY28" fmla="*/ 1806497 h 2709746"/>
              <a:gd name="connsiteX29" fmla="*/ 3323063 w 3695037"/>
              <a:gd name="connsiteY29" fmla="*/ 1839951 h 2709746"/>
              <a:gd name="connsiteX30" fmla="*/ 3289609 w 3695037"/>
              <a:gd name="connsiteY30" fmla="*/ 1873405 h 2709746"/>
              <a:gd name="connsiteX31" fmla="*/ 3178097 w 3695037"/>
              <a:gd name="connsiteY31" fmla="*/ 1951463 h 2709746"/>
              <a:gd name="connsiteX32" fmla="*/ 3122341 w 3695037"/>
              <a:gd name="connsiteY32" fmla="*/ 1996068 h 2709746"/>
              <a:gd name="connsiteX33" fmla="*/ 3010829 w 3695037"/>
              <a:gd name="connsiteY33" fmla="*/ 2051824 h 2709746"/>
              <a:gd name="connsiteX34" fmla="*/ 2966224 w 3695037"/>
              <a:gd name="connsiteY34" fmla="*/ 2085278 h 2709746"/>
              <a:gd name="connsiteX35" fmla="*/ 2899317 w 3695037"/>
              <a:gd name="connsiteY35" fmla="*/ 2118732 h 2709746"/>
              <a:gd name="connsiteX36" fmla="*/ 2787805 w 3695037"/>
              <a:gd name="connsiteY36" fmla="*/ 2196790 h 2709746"/>
              <a:gd name="connsiteX37" fmla="*/ 2676292 w 3695037"/>
              <a:gd name="connsiteY37" fmla="*/ 2263697 h 2709746"/>
              <a:gd name="connsiteX38" fmla="*/ 2575931 w 3695037"/>
              <a:gd name="connsiteY38" fmla="*/ 2330605 h 2709746"/>
              <a:gd name="connsiteX39" fmla="*/ 2475570 w 3695037"/>
              <a:gd name="connsiteY39" fmla="*/ 2386361 h 2709746"/>
              <a:gd name="connsiteX40" fmla="*/ 2442117 w 3695037"/>
              <a:gd name="connsiteY40" fmla="*/ 2419815 h 2709746"/>
              <a:gd name="connsiteX41" fmla="*/ 2386361 w 3695037"/>
              <a:gd name="connsiteY41" fmla="*/ 2442117 h 2709746"/>
              <a:gd name="connsiteX42" fmla="*/ 2352907 w 3695037"/>
              <a:gd name="connsiteY42" fmla="*/ 2464419 h 2709746"/>
              <a:gd name="connsiteX43" fmla="*/ 2241395 w 3695037"/>
              <a:gd name="connsiteY43" fmla="*/ 2509024 h 2709746"/>
              <a:gd name="connsiteX44" fmla="*/ 2185639 w 3695037"/>
              <a:gd name="connsiteY44" fmla="*/ 2531327 h 2709746"/>
              <a:gd name="connsiteX45" fmla="*/ 2096429 w 3695037"/>
              <a:gd name="connsiteY45" fmla="*/ 2564780 h 2709746"/>
              <a:gd name="connsiteX46" fmla="*/ 2040673 w 3695037"/>
              <a:gd name="connsiteY46" fmla="*/ 2575932 h 2709746"/>
              <a:gd name="connsiteX47" fmla="*/ 1984917 w 3695037"/>
              <a:gd name="connsiteY47" fmla="*/ 2609385 h 2709746"/>
              <a:gd name="connsiteX48" fmla="*/ 1951463 w 3695037"/>
              <a:gd name="connsiteY48" fmla="*/ 2620536 h 2709746"/>
              <a:gd name="connsiteX49" fmla="*/ 1918009 w 3695037"/>
              <a:gd name="connsiteY49" fmla="*/ 2642839 h 2709746"/>
              <a:gd name="connsiteX50" fmla="*/ 1862253 w 3695037"/>
              <a:gd name="connsiteY50" fmla="*/ 2653990 h 2709746"/>
              <a:gd name="connsiteX51" fmla="*/ 1761892 w 3695037"/>
              <a:gd name="connsiteY51" fmla="*/ 2687444 h 2709746"/>
              <a:gd name="connsiteX52" fmla="*/ 1650380 w 3695037"/>
              <a:gd name="connsiteY52" fmla="*/ 2709746 h 2709746"/>
              <a:gd name="connsiteX53" fmla="*/ 1237785 w 3695037"/>
              <a:gd name="connsiteY53" fmla="*/ 2698595 h 2709746"/>
              <a:gd name="connsiteX54" fmla="*/ 1159726 w 3695037"/>
              <a:gd name="connsiteY54" fmla="*/ 2665141 h 2709746"/>
              <a:gd name="connsiteX55" fmla="*/ 1081668 w 3695037"/>
              <a:gd name="connsiteY55" fmla="*/ 2642839 h 2709746"/>
              <a:gd name="connsiteX56" fmla="*/ 892097 w 3695037"/>
              <a:gd name="connsiteY56" fmla="*/ 2564780 h 2709746"/>
              <a:gd name="connsiteX57" fmla="*/ 825190 w 3695037"/>
              <a:gd name="connsiteY57" fmla="*/ 2531327 h 2709746"/>
              <a:gd name="connsiteX58" fmla="*/ 691375 w 3695037"/>
              <a:gd name="connsiteY58" fmla="*/ 2497873 h 2709746"/>
              <a:gd name="connsiteX59" fmla="*/ 591014 w 3695037"/>
              <a:gd name="connsiteY59" fmla="*/ 2453268 h 2709746"/>
              <a:gd name="connsiteX60" fmla="*/ 557561 w 3695037"/>
              <a:gd name="connsiteY60" fmla="*/ 2442117 h 2709746"/>
              <a:gd name="connsiteX61" fmla="*/ 535258 w 3695037"/>
              <a:gd name="connsiteY61" fmla="*/ 2419815 h 2709746"/>
              <a:gd name="connsiteX62" fmla="*/ 501805 w 3695037"/>
              <a:gd name="connsiteY62" fmla="*/ 2408663 h 2709746"/>
              <a:gd name="connsiteX63" fmla="*/ 457200 w 3695037"/>
              <a:gd name="connsiteY63" fmla="*/ 2386361 h 2709746"/>
              <a:gd name="connsiteX64" fmla="*/ 390292 w 3695037"/>
              <a:gd name="connsiteY64" fmla="*/ 2341756 h 2709746"/>
              <a:gd name="connsiteX65" fmla="*/ 356839 w 3695037"/>
              <a:gd name="connsiteY65" fmla="*/ 2319454 h 2709746"/>
              <a:gd name="connsiteX66" fmla="*/ 312234 w 3695037"/>
              <a:gd name="connsiteY66" fmla="*/ 2297151 h 2709746"/>
              <a:gd name="connsiteX67" fmla="*/ 278780 w 3695037"/>
              <a:gd name="connsiteY67" fmla="*/ 2274849 h 2709746"/>
              <a:gd name="connsiteX68" fmla="*/ 200722 w 3695037"/>
              <a:gd name="connsiteY68" fmla="*/ 2241395 h 2709746"/>
              <a:gd name="connsiteX69" fmla="*/ 156117 w 3695037"/>
              <a:gd name="connsiteY69" fmla="*/ 2196790 h 2709746"/>
              <a:gd name="connsiteX70" fmla="*/ 133814 w 3695037"/>
              <a:gd name="connsiteY70" fmla="*/ 2174488 h 2709746"/>
              <a:gd name="connsiteX71" fmla="*/ 111512 w 3695037"/>
              <a:gd name="connsiteY71" fmla="*/ 2152185 h 2709746"/>
              <a:gd name="connsiteX72" fmla="*/ 66907 w 3695037"/>
              <a:gd name="connsiteY72" fmla="*/ 2085278 h 2709746"/>
              <a:gd name="connsiteX73" fmla="*/ 55756 w 3695037"/>
              <a:gd name="connsiteY73" fmla="*/ 2040673 h 2709746"/>
              <a:gd name="connsiteX74" fmla="*/ 33453 w 3695037"/>
              <a:gd name="connsiteY74" fmla="*/ 1996068 h 2709746"/>
              <a:gd name="connsiteX75" fmla="*/ 22302 w 3695037"/>
              <a:gd name="connsiteY75" fmla="*/ 1940312 h 2709746"/>
              <a:gd name="connsiteX76" fmla="*/ 0 w 3695037"/>
              <a:gd name="connsiteY76" fmla="*/ 1851102 h 2709746"/>
              <a:gd name="connsiteX77" fmla="*/ 11151 w 3695037"/>
              <a:gd name="connsiteY77" fmla="*/ 1416205 h 2709746"/>
              <a:gd name="connsiteX78" fmla="*/ 22302 w 3695037"/>
              <a:gd name="connsiteY78" fmla="*/ 1349297 h 2709746"/>
              <a:gd name="connsiteX79" fmla="*/ 33453 w 3695037"/>
              <a:gd name="connsiteY79" fmla="*/ 1271239 h 2709746"/>
              <a:gd name="connsiteX80" fmla="*/ 55756 w 3695037"/>
              <a:gd name="connsiteY80" fmla="*/ 1215483 h 2709746"/>
              <a:gd name="connsiteX81" fmla="*/ 66907 w 3695037"/>
              <a:gd name="connsiteY81" fmla="*/ 1182029 h 2709746"/>
              <a:gd name="connsiteX82" fmla="*/ 78058 w 3695037"/>
              <a:gd name="connsiteY82" fmla="*/ 1137424 h 2709746"/>
              <a:gd name="connsiteX83" fmla="*/ 122663 w 3695037"/>
              <a:gd name="connsiteY83" fmla="*/ 1014761 h 2709746"/>
              <a:gd name="connsiteX84" fmla="*/ 133814 w 3695037"/>
              <a:gd name="connsiteY84" fmla="*/ 981307 h 2709746"/>
              <a:gd name="connsiteX85" fmla="*/ 156117 w 3695037"/>
              <a:gd name="connsiteY85" fmla="*/ 892097 h 2709746"/>
              <a:gd name="connsiteX86" fmla="*/ 200722 w 3695037"/>
              <a:gd name="connsiteY86" fmla="*/ 825190 h 2709746"/>
              <a:gd name="connsiteX87" fmla="*/ 223024 w 3695037"/>
              <a:gd name="connsiteY87" fmla="*/ 769434 h 2709746"/>
              <a:gd name="connsiteX88" fmla="*/ 256478 w 3695037"/>
              <a:gd name="connsiteY88" fmla="*/ 713678 h 2709746"/>
              <a:gd name="connsiteX89" fmla="*/ 278780 w 3695037"/>
              <a:gd name="connsiteY89" fmla="*/ 646771 h 2709746"/>
              <a:gd name="connsiteX90" fmla="*/ 334536 w 3695037"/>
              <a:gd name="connsiteY90" fmla="*/ 568712 h 2709746"/>
              <a:gd name="connsiteX91" fmla="*/ 356839 w 3695037"/>
              <a:gd name="connsiteY91" fmla="*/ 546410 h 2709746"/>
              <a:gd name="connsiteX92" fmla="*/ 423746 w 3695037"/>
              <a:gd name="connsiteY92" fmla="*/ 468351 h 2709746"/>
              <a:gd name="connsiteX93" fmla="*/ 468351 w 3695037"/>
              <a:gd name="connsiteY93" fmla="*/ 434897 h 2709746"/>
              <a:gd name="connsiteX94" fmla="*/ 501805 w 3695037"/>
              <a:gd name="connsiteY94" fmla="*/ 401444 h 2709746"/>
              <a:gd name="connsiteX95" fmla="*/ 546409 w 3695037"/>
              <a:gd name="connsiteY95" fmla="*/ 379141 h 2709746"/>
              <a:gd name="connsiteX96" fmla="*/ 568712 w 3695037"/>
              <a:gd name="connsiteY96" fmla="*/ 356839 h 2709746"/>
              <a:gd name="connsiteX97" fmla="*/ 635619 w 3695037"/>
              <a:gd name="connsiteY97" fmla="*/ 334536 h 2709746"/>
              <a:gd name="connsiteX98" fmla="*/ 735980 w 3695037"/>
              <a:gd name="connsiteY98" fmla="*/ 289932 h 2709746"/>
              <a:gd name="connsiteX99" fmla="*/ 814039 w 3695037"/>
              <a:gd name="connsiteY99" fmla="*/ 256478 h 2709746"/>
              <a:gd name="connsiteX100" fmla="*/ 858644 w 3695037"/>
              <a:gd name="connsiteY100" fmla="*/ 245327 h 2709746"/>
              <a:gd name="connsiteX101" fmla="*/ 925551 w 3695037"/>
              <a:gd name="connsiteY101" fmla="*/ 211873 h 2709746"/>
              <a:gd name="connsiteX102" fmla="*/ 959005 w 3695037"/>
              <a:gd name="connsiteY102" fmla="*/ 189571 h 2709746"/>
              <a:gd name="connsiteX103" fmla="*/ 1025912 w 3695037"/>
              <a:gd name="connsiteY103" fmla="*/ 167268 h 2709746"/>
              <a:gd name="connsiteX104" fmla="*/ 1059366 w 3695037"/>
              <a:gd name="connsiteY104" fmla="*/ 156117 h 2709746"/>
              <a:gd name="connsiteX105" fmla="*/ 1092819 w 3695037"/>
              <a:gd name="connsiteY105" fmla="*/ 133815 h 270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695037" h="2709746">
                <a:moveTo>
                  <a:pt x="1092819" y="0"/>
                </a:moveTo>
                <a:cubicBezTo>
                  <a:pt x="1187690" y="31624"/>
                  <a:pt x="1282834" y="65568"/>
                  <a:pt x="1382751" y="78058"/>
                </a:cubicBezTo>
                <a:cubicBezTo>
                  <a:pt x="1434520" y="84529"/>
                  <a:pt x="1486829" y="85493"/>
                  <a:pt x="1538868" y="89210"/>
                </a:cubicBezTo>
                <a:cubicBezTo>
                  <a:pt x="1587190" y="96644"/>
                  <a:pt x="1635243" y="106113"/>
                  <a:pt x="1683834" y="111512"/>
                </a:cubicBezTo>
                <a:cubicBezTo>
                  <a:pt x="1735686" y="117273"/>
                  <a:pt x="1788269" y="115534"/>
                  <a:pt x="1839951" y="122663"/>
                </a:cubicBezTo>
                <a:cubicBezTo>
                  <a:pt x="1896278" y="130432"/>
                  <a:pt x="1951065" y="147183"/>
                  <a:pt x="2007219" y="156117"/>
                </a:cubicBezTo>
                <a:cubicBezTo>
                  <a:pt x="2114683" y="173214"/>
                  <a:pt x="2330605" y="200722"/>
                  <a:pt x="2330605" y="200722"/>
                </a:cubicBezTo>
                <a:cubicBezTo>
                  <a:pt x="2378927" y="215590"/>
                  <a:pt x="2426650" y="232565"/>
                  <a:pt x="2475570" y="245327"/>
                </a:cubicBezTo>
                <a:cubicBezTo>
                  <a:pt x="2626872" y="284797"/>
                  <a:pt x="2589281" y="246424"/>
                  <a:pt x="2765502" y="334536"/>
                </a:cubicBezTo>
                <a:cubicBezTo>
                  <a:pt x="2798548" y="351059"/>
                  <a:pt x="2857312" y="378304"/>
                  <a:pt x="2888166" y="401444"/>
                </a:cubicBezTo>
                <a:cubicBezTo>
                  <a:pt x="2900782" y="410906"/>
                  <a:pt x="2909003" y="425435"/>
                  <a:pt x="2921619" y="434897"/>
                </a:cubicBezTo>
                <a:cubicBezTo>
                  <a:pt x="3029824" y="516051"/>
                  <a:pt x="2925267" y="415878"/>
                  <a:pt x="3033131" y="512956"/>
                </a:cubicBezTo>
                <a:cubicBezTo>
                  <a:pt x="3105925" y="578470"/>
                  <a:pt x="3068175" y="558697"/>
                  <a:pt x="3144644" y="613317"/>
                </a:cubicBezTo>
                <a:cubicBezTo>
                  <a:pt x="3177361" y="636686"/>
                  <a:pt x="3216575" y="651794"/>
                  <a:pt x="3245005" y="680224"/>
                </a:cubicBezTo>
                <a:cubicBezTo>
                  <a:pt x="3259873" y="695092"/>
                  <a:pt x="3273644" y="711145"/>
                  <a:pt x="3289609" y="724829"/>
                </a:cubicBezTo>
                <a:cubicBezTo>
                  <a:pt x="3325751" y="755808"/>
                  <a:pt x="3367462" y="780379"/>
                  <a:pt x="3401122" y="814039"/>
                </a:cubicBezTo>
                <a:cubicBezTo>
                  <a:pt x="3434576" y="847493"/>
                  <a:pt x="3473097" y="876551"/>
                  <a:pt x="3501483" y="914400"/>
                </a:cubicBezTo>
                <a:cubicBezTo>
                  <a:pt x="3512634" y="929268"/>
                  <a:pt x="3522589" y="945114"/>
                  <a:pt x="3534936" y="959005"/>
                </a:cubicBezTo>
                <a:cubicBezTo>
                  <a:pt x="3552398" y="978650"/>
                  <a:pt x="3578937" y="991252"/>
                  <a:pt x="3590692" y="1014761"/>
                </a:cubicBezTo>
                <a:cubicBezTo>
                  <a:pt x="3598126" y="1029629"/>
                  <a:pt x="3604185" y="1045269"/>
                  <a:pt x="3612995" y="1059366"/>
                </a:cubicBezTo>
                <a:cubicBezTo>
                  <a:pt x="3622845" y="1075126"/>
                  <a:pt x="3635645" y="1088848"/>
                  <a:pt x="3646448" y="1103971"/>
                </a:cubicBezTo>
                <a:cubicBezTo>
                  <a:pt x="3654238" y="1114877"/>
                  <a:pt x="3661317" y="1126273"/>
                  <a:pt x="3668751" y="1137424"/>
                </a:cubicBezTo>
                <a:cubicBezTo>
                  <a:pt x="3711104" y="1264487"/>
                  <a:pt x="3695653" y="1205127"/>
                  <a:pt x="3668751" y="1483112"/>
                </a:cubicBezTo>
                <a:cubicBezTo>
                  <a:pt x="3667460" y="1496452"/>
                  <a:pt x="3653882" y="1505415"/>
                  <a:pt x="3646448" y="1516566"/>
                </a:cubicBezTo>
                <a:cubicBezTo>
                  <a:pt x="3636536" y="1546301"/>
                  <a:pt x="3631367" y="1567066"/>
                  <a:pt x="3612995" y="1594624"/>
                </a:cubicBezTo>
                <a:cubicBezTo>
                  <a:pt x="3607163" y="1603372"/>
                  <a:pt x="3597260" y="1608717"/>
                  <a:pt x="3590692" y="1616927"/>
                </a:cubicBezTo>
                <a:cubicBezTo>
                  <a:pt x="3558606" y="1657034"/>
                  <a:pt x="3579086" y="1648514"/>
                  <a:pt x="3534936" y="1683834"/>
                </a:cubicBezTo>
                <a:cubicBezTo>
                  <a:pt x="3509968" y="1703809"/>
                  <a:pt x="3481846" y="1719615"/>
                  <a:pt x="3456878" y="1739590"/>
                </a:cubicBezTo>
                <a:cubicBezTo>
                  <a:pt x="3370734" y="1808506"/>
                  <a:pt x="3482648" y="1737278"/>
                  <a:pt x="3378819" y="1806497"/>
                </a:cubicBezTo>
                <a:cubicBezTo>
                  <a:pt x="3360785" y="1818520"/>
                  <a:pt x="3340402" y="1826946"/>
                  <a:pt x="3323063" y="1839951"/>
                </a:cubicBezTo>
                <a:cubicBezTo>
                  <a:pt x="3310447" y="1849413"/>
                  <a:pt x="3301477" y="1863020"/>
                  <a:pt x="3289609" y="1873405"/>
                </a:cubicBezTo>
                <a:cubicBezTo>
                  <a:pt x="3200280" y="1951568"/>
                  <a:pt x="3269423" y="1887535"/>
                  <a:pt x="3178097" y="1951463"/>
                </a:cubicBezTo>
                <a:cubicBezTo>
                  <a:pt x="3158599" y="1965112"/>
                  <a:pt x="3141839" y="1982419"/>
                  <a:pt x="3122341" y="1996068"/>
                </a:cubicBezTo>
                <a:cubicBezTo>
                  <a:pt x="3011419" y="2073714"/>
                  <a:pt x="3121805" y="1990171"/>
                  <a:pt x="3010829" y="2051824"/>
                </a:cubicBezTo>
                <a:cubicBezTo>
                  <a:pt x="2994582" y="2060850"/>
                  <a:pt x="2982161" y="2075716"/>
                  <a:pt x="2966224" y="2085278"/>
                </a:cubicBezTo>
                <a:cubicBezTo>
                  <a:pt x="2944843" y="2098107"/>
                  <a:pt x="2920855" y="2106168"/>
                  <a:pt x="2899317" y="2118732"/>
                </a:cubicBezTo>
                <a:cubicBezTo>
                  <a:pt x="2760757" y="2199558"/>
                  <a:pt x="2892811" y="2129286"/>
                  <a:pt x="2787805" y="2196790"/>
                </a:cubicBezTo>
                <a:cubicBezTo>
                  <a:pt x="2751341" y="2220231"/>
                  <a:pt x="2710971" y="2237688"/>
                  <a:pt x="2676292" y="2263697"/>
                </a:cubicBezTo>
                <a:cubicBezTo>
                  <a:pt x="2628402" y="2299615"/>
                  <a:pt x="2631234" y="2299881"/>
                  <a:pt x="2575931" y="2330605"/>
                </a:cubicBezTo>
                <a:cubicBezTo>
                  <a:pt x="2535076" y="2353302"/>
                  <a:pt x="2515415" y="2356477"/>
                  <a:pt x="2475570" y="2386361"/>
                </a:cubicBezTo>
                <a:cubicBezTo>
                  <a:pt x="2462954" y="2395823"/>
                  <a:pt x="2455490" y="2411457"/>
                  <a:pt x="2442117" y="2419815"/>
                </a:cubicBezTo>
                <a:cubicBezTo>
                  <a:pt x="2425143" y="2430424"/>
                  <a:pt x="2404265" y="2433165"/>
                  <a:pt x="2386361" y="2442117"/>
                </a:cubicBezTo>
                <a:cubicBezTo>
                  <a:pt x="2374374" y="2448110"/>
                  <a:pt x="2365076" y="2458803"/>
                  <a:pt x="2352907" y="2464419"/>
                </a:cubicBezTo>
                <a:cubicBezTo>
                  <a:pt x="2316558" y="2481196"/>
                  <a:pt x="2278566" y="2494156"/>
                  <a:pt x="2241395" y="2509024"/>
                </a:cubicBezTo>
                <a:lnTo>
                  <a:pt x="2185639" y="2531327"/>
                </a:lnTo>
                <a:cubicBezTo>
                  <a:pt x="2168580" y="2538150"/>
                  <a:pt x="2119740" y="2558952"/>
                  <a:pt x="2096429" y="2564780"/>
                </a:cubicBezTo>
                <a:cubicBezTo>
                  <a:pt x="2078041" y="2569377"/>
                  <a:pt x="2059258" y="2572215"/>
                  <a:pt x="2040673" y="2575932"/>
                </a:cubicBezTo>
                <a:cubicBezTo>
                  <a:pt x="2022088" y="2587083"/>
                  <a:pt x="2004303" y="2599692"/>
                  <a:pt x="1984917" y="2609385"/>
                </a:cubicBezTo>
                <a:cubicBezTo>
                  <a:pt x="1974403" y="2614642"/>
                  <a:pt x="1961977" y="2615279"/>
                  <a:pt x="1951463" y="2620536"/>
                </a:cubicBezTo>
                <a:cubicBezTo>
                  <a:pt x="1939476" y="2626530"/>
                  <a:pt x="1930558" y="2638133"/>
                  <a:pt x="1918009" y="2642839"/>
                </a:cubicBezTo>
                <a:cubicBezTo>
                  <a:pt x="1900262" y="2649494"/>
                  <a:pt x="1880477" y="2648783"/>
                  <a:pt x="1862253" y="2653990"/>
                </a:cubicBezTo>
                <a:cubicBezTo>
                  <a:pt x="1828347" y="2663678"/>
                  <a:pt x="1796102" y="2678892"/>
                  <a:pt x="1761892" y="2687444"/>
                </a:cubicBezTo>
                <a:cubicBezTo>
                  <a:pt x="1695352" y="2704079"/>
                  <a:pt x="1732404" y="2696075"/>
                  <a:pt x="1650380" y="2709746"/>
                </a:cubicBezTo>
                <a:cubicBezTo>
                  <a:pt x="1512848" y="2706029"/>
                  <a:pt x="1375195" y="2705465"/>
                  <a:pt x="1237785" y="2698595"/>
                </a:cubicBezTo>
                <a:cubicBezTo>
                  <a:pt x="1218046" y="2697608"/>
                  <a:pt x="1173146" y="2670893"/>
                  <a:pt x="1159726" y="2665141"/>
                </a:cubicBezTo>
                <a:cubicBezTo>
                  <a:pt x="1137330" y="2655542"/>
                  <a:pt x="1104302" y="2648497"/>
                  <a:pt x="1081668" y="2642839"/>
                </a:cubicBezTo>
                <a:cubicBezTo>
                  <a:pt x="790613" y="2497311"/>
                  <a:pt x="1111266" y="2649075"/>
                  <a:pt x="892097" y="2564780"/>
                </a:cubicBezTo>
                <a:cubicBezTo>
                  <a:pt x="868824" y="2555829"/>
                  <a:pt x="848207" y="2540917"/>
                  <a:pt x="825190" y="2531327"/>
                </a:cubicBezTo>
                <a:cubicBezTo>
                  <a:pt x="766282" y="2506782"/>
                  <a:pt x="753149" y="2508168"/>
                  <a:pt x="691375" y="2497873"/>
                </a:cubicBezTo>
                <a:cubicBezTo>
                  <a:pt x="638361" y="2462531"/>
                  <a:pt x="670636" y="2479809"/>
                  <a:pt x="591014" y="2453268"/>
                </a:cubicBezTo>
                <a:lnTo>
                  <a:pt x="557561" y="2442117"/>
                </a:lnTo>
                <a:cubicBezTo>
                  <a:pt x="550127" y="2434683"/>
                  <a:pt x="544273" y="2425224"/>
                  <a:pt x="535258" y="2419815"/>
                </a:cubicBezTo>
                <a:cubicBezTo>
                  <a:pt x="525179" y="2413767"/>
                  <a:pt x="512609" y="2413293"/>
                  <a:pt x="501805" y="2408663"/>
                </a:cubicBezTo>
                <a:cubicBezTo>
                  <a:pt x="486526" y="2402115"/>
                  <a:pt x="472068" y="2393795"/>
                  <a:pt x="457200" y="2386361"/>
                </a:cubicBezTo>
                <a:cubicBezTo>
                  <a:pt x="417449" y="2346610"/>
                  <a:pt x="453303" y="2377762"/>
                  <a:pt x="390292" y="2341756"/>
                </a:cubicBezTo>
                <a:cubicBezTo>
                  <a:pt x="378656" y="2335107"/>
                  <a:pt x="368475" y="2326103"/>
                  <a:pt x="356839" y="2319454"/>
                </a:cubicBezTo>
                <a:cubicBezTo>
                  <a:pt x="342406" y="2311206"/>
                  <a:pt x="326667" y="2305398"/>
                  <a:pt x="312234" y="2297151"/>
                </a:cubicBezTo>
                <a:cubicBezTo>
                  <a:pt x="300598" y="2290502"/>
                  <a:pt x="290767" y="2280843"/>
                  <a:pt x="278780" y="2274849"/>
                </a:cubicBezTo>
                <a:cubicBezTo>
                  <a:pt x="235720" y="2253319"/>
                  <a:pt x="247123" y="2276196"/>
                  <a:pt x="200722" y="2241395"/>
                </a:cubicBezTo>
                <a:cubicBezTo>
                  <a:pt x="183900" y="2228779"/>
                  <a:pt x="170985" y="2211658"/>
                  <a:pt x="156117" y="2196790"/>
                </a:cubicBezTo>
                <a:lnTo>
                  <a:pt x="133814" y="2174488"/>
                </a:lnTo>
                <a:cubicBezTo>
                  <a:pt x="126380" y="2167054"/>
                  <a:pt x="117344" y="2160933"/>
                  <a:pt x="111512" y="2152185"/>
                </a:cubicBezTo>
                <a:lnTo>
                  <a:pt x="66907" y="2085278"/>
                </a:lnTo>
                <a:cubicBezTo>
                  <a:pt x="63190" y="2070410"/>
                  <a:pt x="61137" y="2055023"/>
                  <a:pt x="55756" y="2040673"/>
                </a:cubicBezTo>
                <a:cubicBezTo>
                  <a:pt x="49919" y="2025108"/>
                  <a:pt x="38710" y="2011838"/>
                  <a:pt x="33453" y="1996068"/>
                </a:cubicBezTo>
                <a:cubicBezTo>
                  <a:pt x="27459" y="1978087"/>
                  <a:pt x="26564" y="1958780"/>
                  <a:pt x="22302" y="1940312"/>
                </a:cubicBezTo>
                <a:cubicBezTo>
                  <a:pt x="15410" y="1910445"/>
                  <a:pt x="0" y="1851102"/>
                  <a:pt x="0" y="1851102"/>
                </a:cubicBezTo>
                <a:cubicBezTo>
                  <a:pt x="3717" y="1706136"/>
                  <a:pt x="4712" y="1561075"/>
                  <a:pt x="11151" y="1416205"/>
                </a:cubicBezTo>
                <a:cubicBezTo>
                  <a:pt x="12155" y="1393617"/>
                  <a:pt x="18864" y="1371644"/>
                  <a:pt x="22302" y="1349297"/>
                </a:cubicBezTo>
                <a:cubicBezTo>
                  <a:pt x="26299" y="1323319"/>
                  <a:pt x="27078" y="1296738"/>
                  <a:pt x="33453" y="1271239"/>
                </a:cubicBezTo>
                <a:cubicBezTo>
                  <a:pt x="38308" y="1251820"/>
                  <a:pt x="48727" y="1234226"/>
                  <a:pt x="55756" y="1215483"/>
                </a:cubicBezTo>
                <a:cubicBezTo>
                  <a:pt x="59883" y="1204477"/>
                  <a:pt x="63678" y="1193331"/>
                  <a:pt x="66907" y="1182029"/>
                </a:cubicBezTo>
                <a:cubicBezTo>
                  <a:pt x="71117" y="1167293"/>
                  <a:pt x="73654" y="1152104"/>
                  <a:pt x="78058" y="1137424"/>
                </a:cubicBezTo>
                <a:cubicBezTo>
                  <a:pt x="101484" y="1059338"/>
                  <a:pt x="96064" y="1085694"/>
                  <a:pt x="122663" y="1014761"/>
                </a:cubicBezTo>
                <a:cubicBezTo>
                  <a:pt x="126790" y="1003755"/>
                  <a:pt x="130721" y="992647"/>
                  <a:pt x="133814" y="981307"/>
                </a:cubicBezTo>
                <a:cubicBezTo>
                  <a:pt x="141879" y="951735"/>
                  <a:pt x="144043" y="920270"/>
                  <a:pt x="156117" y="892097"/>
                </a:cubicBezTo>
                <a:cubicBezTo>
                  <a:pt x="166676" y="867460"/>
                  <a:pt x="190767" y="850077"/>
                  <a:pt x="200722" y="825190"/>
                </a:cubicBezTo>
                <a:cubicBezTo>
                  <a:pt x="208156" y="806605"/>
                  <a:pt x="214072" y="787338"/>
                  <a:pt x="223024" y="769434"/>
                </a:cubicBezTo>
                <a:cubicBezTo>
                  <a:pt x="232717" y="750048"/>
                  <a:pt x="247509" y="733409"/>
                  <a:pt x="256478" y="713678"/>
                </a:cubicBezTo>
                <a:cubicBezTo>
                  <a:pt x="266206" y="692276"/>
                  <a:pt x="269232" y="668254"/>
                  <a:pt x="278780" y="646771"/>
                </a:cubicBezTo>
                <a:cubicBezTo>
                  <a:pt x="284297" y="634359"/>
                  <a:pt x="330616" y="573416"/>
                  <a:pt x="334536" y="568712"/>
                </a:cubicBezTo>
                <a:cubicBezTo>
                  <a:pt x="341267" y="560635"/>
                  <a:pt x="350108" y="554487"/>
                  <a:pt x="356839" y="546410"/>
                </a:cubicBezTo>
                <a:cubicBezTo>
                  <a:pt x="393568" y="502336"/>
                  <a:pt x="382400" y="503791"/>
                  <a:pt x="423746" y="468351"/>
                </a:cubicBezTo>
                <a:cubicBezTo>
                  <a:pt x="437857" y="456256"/>
                  <a:pt x="454240" y="446992"/>
                  <a:pt x="468351" y="434897"/>
                </a:cubicBezTo>
                <a:cubicBezTo>
                  <a:pt x="480325" y="424634"/>
                  <a:pt x="488972" y="410610"/>
                  <a:pt x="501805" y="401444"/>
                </a:cubicBezTo>
                <a:cubicBezTo>
                  <a:pt x="515332" y="391782"/>
                  <a:pt x="532578" y="388362"/>
                  <a:pt x="546409" y="379141"/>
                </a:cubicBezTo>
                <a:cubicBezTo>
                  <a:pt x="555157" y="373309"/>
                  <a:pt x="559308" y="361541"/>
                  <a:pt x="568712" y="356839"/>
                </a:cubicBezTo>
                <a:cubicBezTo>
                  <a:pt x="589739" y="346326"/>
                  <a:pt x="613317" y="341970"/>
                  <a:pt x="635619" y="334536"/>
                </a:cubicBezTo>
                <a:cubicBezTo>
                  <a:pt x="677757" y="292400"/>
                  <a:pt x="646013" y="316923"/>
                  <a:pt x="735980" y="289932"/>
                </a:cubicBezTo>
                <a:cubicBezTo>
                  <a:pt x="828281" y="262241"/>
                  <a:pt x="698002" y="299991"/>
                  <a:pt x="814039" y="256478"/>
                </a:cubicBezTo>
                <a:cubicBezTo>
                  <a:pt x="828389" y="251097"/>
                  <a:pt x="843776" y="249044"/>
                  <a:pt x="858644" y="245327"/>
                </a:cubicBezTo>
                <a:cubicBezTo>
                  <a:pt x="954501" y="181420"/>
                  <a:pt x="833228" y="258033"/>
                  <a:pt x="925551" y="211873"/>
                </a:cubicBezTo>
                <a:cubicBezTo>
                  <a:pt x="937538" y="205880"/>
                  <a:pt x="946758" y="195014"/>
                  <a:pt x="959005" y="189571"/>
                </a:cubicBezTo>
                <a:cubicBezTo>
                  <a:pt x="980488" y="180023"/>
                  <a:pt x="1003610" y="174702"/>
                  <a:pt x="1025912" y="167268"/>
                </a:cubicBezTo>
                <a:lnTo>
                  <a:pt x="1059366" y="156117"/>
                </a:lnTo>
                <a:cubicBezTo>
                  <a:pt x="1096345" y="143791"/>
                  <a:pt x="1092819" y="156720"/>
                  <a:pt x="1092819" y="13381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1104340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38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389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390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390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390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390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389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389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39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39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9390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39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896" grpId="0"/>
      <p:bldP spid="293900" grpId="0" animBg="1"/>
      <p:bldP spid="293901" grpId="0"/>
      <p:bldP spid="293902" grpId="0"/>
      <p:bldP spid="293903" grpId="0" animBg="1"/>
      <p:bldP spid="293904" grpId="0" animBg="1"/>
      <p:bldP spid="293928" grpId="0"/>
      <p:bldP spid="293929" grpId="0"/>
      <p:bldP spid="29393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Growth in Presidential and Federal Records in Electronic Form</a:t>
            </a:r>
            <a:endParaRPr lang="en-US" dirty="0"/>
          </a:p>
        </p:txBody>
      </p:sp>
      <p:sp>
        <p:nvSpPr>
          <p:cNvPr id="3" name="Content Placeholder 2"/>
          <p:cNvSpPr>
            <a:spLocks noGrp="1"/>
          </p:cNvSpPr>
          <p:nvPr>
            <p:ph idx="1"/>
          </p:nvPr>
        </p:nvSpPr>
        <p:spPr/>
        <p:txBody>
          <a:bodyPr>
            <a:normAutofit fontScale="92500" lnSpcReduction="20000"/>
          </a:bodyPr>
          <a:lstStyle/>
          <a:p>
            <a:pPr marL="118872" indent="0">
              <a:buNone/>
            </a:pPr>
            <a:endParaRPr lang="en-US" dirty="0" smtClean="0"/>
          </a:p>
          <a:p>
            <a:r>
              <a:rPr lang="en-US" dirty="0" smtClean="0"/>
              <a:t>William Clinton White House 32 million emails (presidential and federal records)</a:t>
            </a:r>
          </a:p>
          <a:p>
            <a:r>
              <a:rPr lang="en-US" dirty="0" smtClean="0"/>
              <a:t>George W. Bush White House 200+ million emails</a:t>
            </a:r>
          </a:p>
          <a:p>
            <a:r>
              <a:rPr lang="en-US" dirty="0" smtClean="0"/>
              <a:t>Barack Obama White House  ~ 300+ million emails expected by Jan. 2017 + records on social media</a:t>
            </a:r>
          </a:p>
          <a:p>
            <a:r>
              <a:rPr lang="en-US" dirty="0" smtClean="0"/>
              <a:t>And after 2019: billions of emails and all forms of electronic records from hundreds of Executive Branch agencies being accessioned into the National Archives</a:t>
            </a:r>
          </a:p>
          <a:p>
            <a:r>
              <a:rPr lang="en-US" sz="2600" b="1" dirty="0" smtClean="0">
                <a:solidFill>
                  <a:srgbClr val="FF6600"/>
                </a:solidFill>
              </a:rPr>
              <a:t> HOW MANY OF THESE RECORDS WILL BE ACCESSIBLE TO THE PUBLIC AND HOW SOON?</a:t>
            </a:r>
            <a:endParaRPr lang="en-US" sz="2600" b="1" dirty="0">
              <a:solidFill>
                <a:srgbClr val="FF6600"/>
              </a:solidFill>
            </a:endParaRPr>
          </a:p>
        </p:txBody>
      </p:sp>
      <p:sp>
        <p:nvSpPr>
          <p:cNvPr id="4" name="Footer Placeholder 3"/>
          <p:cNvSpPr>
            <a:spLocks noGrp="1"/>
          </p:cNvSpPr>
          <p:nvPr>
            <p:ph type="ftr" sz="quarter" idx="10"/>
          </p:nvPr>
        </p:nvSpPr>
        <p:spPr/>
        <p:txBody>
          <a:bodyPr/>
          <a:lstStyle/>
          <a:p>
            <a:pPr>
              <a:defRPr/>
            </a:pPr>
            <a:r>
              <a:rPr lang="en-US" altLang="en-US" dirty="0" smtClean="0"/>
              <a:t>(c) Jason R. Baron 2016</a:t>
            </a:r>
            <a:endParaRPr lang="en-US" altLang="en-US" dirty="0"/>
          </a:p>
        </p:txBody>
      </p:sp>
    </p:spTree>
    <p:extLst>
      <p:ext uri="{BB962C8B-B14F-4D97-AF65-F5344CB8AC3E}">
        <p14:creationId xmlns:p14="http://schemas.microsoft.com/office/powerpoint/2010/main" val="206577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9"/>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9"/>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9"/>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9"/>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5"/>
          <p:cNvSpPr>
            <a:spLocks noGrp="1"/>
          </p:cNvSpPr>
          <p:nvPr>
            <p:ph type="sldNum" sz="quarter" idx="4294967295"/>
          </p:nvPr>
        </p:nvSpPr>
        <p:spPr>
          <a:xfrm>
            <a:off x="6553200" y="6356350"/>
            <a:ext cx="2133600" cy="365125"/>
          </a:xfrm>
          <a:prstGeom prst="rect">
            <a:avLst/>
          </a:prstGeom>
          <a:noFill/>
        </p:spPr>
        <p:txBody>
          <a:bodyPr/>
          <a:lstStyle/>
          <a:p>
            <a:fld id="{DE0A3726-5BFE-4373-9C0E-61D96A99F8C1}" type="slidenum">
              <a:rPr lang="en-US"/>
              <a:pPr/>
              <a:t>26</a:t>
            </a:fld>
            <a:endParaRPr lang="en-US"/>
          </a:p>
        </p:txBody>
      </p:sp>
      <p:sp>
        <p:nvSpPr>
          <p:cNvPr id="15363" name="Rectangle 2"/>
          <p:cNvSpPr>
            <a:spLocks noGrp="1" noChangeArrowheads="1"/>
          </p:cNvSpPr>
          <p:nvPr>
            <p:ph type="title"/>
          </p:nvPr>
        </p:nvSpPr>
        <p:spPr/>
        <p:txBody>
          <a:bodyPr/>
          <a:lstStyle/>
          <a:p>
            <a:pPr eaLnBrk="1" hangingPunct="1"/>
            <a:r>
              <a:rPr lang="en-US" smtClean="0"/>
              <a:t>A Hypothetical</a:t>
            </a:r>
          </a:p>
        </p:txBody>
      </p:sp>
      <p:sp>
        <p:nvSpPr>
          <p:cNvPr id="15364" name="Rectangle 3"/>
          <p:cNvSpPr>
            <a:spLocks noGrp="1" noChangeArrowheads="1"/>
          </p:cNvSpPr>
          <p:nvPr>
            <p:ph type="body" idx="1"/>
          </p:nvPr>
        </p:nvSpPr>
        <p:spPr/>
        <p:txBody>
          <a:bodyPr>
            <a:normAutofit/>
          </a:bodyPr>
          <a:lstStyle/>
          <a:p>
            <a:pPr eaLnBrk="1" hangingPunct="1"/>
            <a:r>
              <a:rPr lang="en-US" smtClean="0"/>
              <a:t>  1 billion emails, 25% with attachments</a:t>
            </a:r>
          </a:p>
          <a:p>
            <a:pPr eaLnBrk="1" hangingPunct="1"/>
            <a:r>
              <a:rPr lang="en-US" smtClean="0"/>
              <a:t>  Reviewed at 50 per hour</a:t>
            </a:r>
          </a:p>
          <a:p>
            <a:pPr eaLnBrk="1" hangingPunct="1"/>
            <a:r>
              <a:rPr lang="en-US" smtClean="0"/>
              <a:t>  Would take 100 people, 10 hrs per day, 7 days a week, 52 weeks a year ….</a:t>
            </a:r>
          </a:p>
          <a:p>
            <a:pPr eaLnBrk="1" hangingPunct="1">
              <a:buFont typeface="Wingdings" pitchFamily="56" charset="2"/>
              <a:buNone/>
            </a:pPr>
            <a:r>
              <a:rPr lang="en-US" smtClean="0"/>
              <a:t>               54 YEARS TO COMPLETE</a:t>
            </a:r>
          </a:p>
          <a:p>
            <a:pPr eaLnBrk="1" hangingPunct="1"/>
            <a:r>
              <a:rPr lang="en-US" smtClean="0"/>
              <a:t>   At $100/hr, $ 2 billion in cost</a:t>
            </a:r>
          </a:p>
          <a:p>
            <a:pPr eaLnBrk="1" hangingPunct="1"/>
            <a:r>
              <a:rPr lang="en-US" smtClean="0"/>
              <a:t>    Even 1% (10 million docs) … 28 weeks </a:t>
            </a:r>
          </a:p>
          <a:p>
            <a:pPr eaLnBrk="1" hangingPunct="1">
              <a:buFont typeface="Wingdings" pitchFamily="56" charset="2"/>
              <a:buNone/>
            </a:pPr>
            <a:r>
              <a:rPr lang="en-US" smtClean="0"/>
              <a:t>   and $20 million in cost …..</a:t>
            </a:r>
            <a:endParaRPr lang="en-US" sz="2800" b="1" smtClean="0"/>
          </a:p>
        </p:txBody>
      </p:sp>
    </p:spTree>
    <p:extLst>
      <p:ext uri="{BB962C8B-B14F-4D97-AF65-F5344CB8AC3E}">
        <p14:creationId xmlns:p14="http://schemas.microsoft.com/office/powerpoint/2010/main" val="28045691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Tomorrow’s Vaster Collections</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83712" y="1828800"/>
            <a:ext cx="6398800" cy="4267200"/>
          </a:xfrm>
        </p:spPr>
      </p:pic>
      <p:sp>
        <p:nvSpPr>
          <p:cNvPr id="4" name="Footer Placeholder 3"/>
          <p:cNvSpPr>
            <a:spLocks noGrp="1"/>
          </p:cNvSpPr>
          <p:nvPr>
            <p:ph type="ftr" sz="quarter" idx="10"/>
          </p:nvPr>
        </p:nvSpPr>
        <p:spPr/>
        <p:txBody>
          <a:bodyPr/>
          <a:lstStyle/>
          <a:p>
            <a:pPr>
              <a:defRPr/>
            </a:pPr>
            <a:r>
              <a:rPr lang="en-US" altLang="en-US" dirty="0" smtClean="0"/>
              <a:t>(c) Jason R. Baron 2016</a:t>
            </a:r>
            <a:endParaRPr lang="en-US" altLang="en-US" dirty="0"/>
          </a:p>
        </p:txBody>
      </p:sp>
    </p:spTree>
    <p:extLst>
      <p:ext uri="{BB962C8B-B14F-4D97-AF65-F5344CB8AC3E}">
        <p14:creationId xmlns:p14="http://schemas.microsoft.com/office/powerpoint/2010/main" val="33594955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p:cNvSpPr>
            <a:spLocks noGrp="1" noChangeArrowheads="1"/>
          </p:cNvSpPr>
          <p:nvPr>
            <p:ph type="ctrTitle"/>
          </p:nvPr>
        </p:nvSpPr>
        <p:spPr/>
        <p:txBody>
          <a:bodyPr/>
          <a:lstStyle/>
          <a:p>
            <a:pPr algn="l" eaLnBrk="1" hangingPunct="1"/>
            <a:r>
              <a:rPr lang="en-US" sz="3600" dirty="0" smtClean="0"/>
              <a:t>Myth, Hype, Reality</a:t>
            </a:r>
          </a:p>
        </p:txBody>
      </p:sp>
      <p:sp>
        <p:nvSpPr>
          <p:cNvPr id="20483" name="Rectangle 5"/>
          <p:cNvSpPr>
            <a:spLocks noGrp="1" noChangeArrowheads="1"/>
          </p:cNvSpPr>
          <p:nvPr>
            <p:ph type="subTitle" idx="1"/>
          </p:nvPr>
        </p:nvSpPr>
        <p:spPr>
          <a:xfrm>
            <a:off x="1752600" y="2971800"/>
            <a:ext cx="4724400" cy="321734"/>
          </a:xfrm>
        </p:spPr>
        <p:txBody>
          <a:bodyPr>
            <a:noAutofit/>
          </a:bodyPr>
          <a:lstStyle/>
          <a:p>
            <a:pPr algn="l" eaLnBrk="1" hangingPunct="1">
              <a:lnSpc>
                <a:spcPct val="80000"/>
              </a:lnSpc>
            </a:pPr>
            <a:r>
              <a:rPr lang="en-US" sz="1800" b="1" dirty="0" smtClean="0"/>
              <a:t>+  Human review as the ‘gold standard’</a:t>
            </a:r>
          </a:p>
          <a:p>
            <a:pPr algn="l" eaLnBrk="1" hangingPunct="1">
              <a:lnSpc>
                <a:spcPct val="80000"/>
              </a:lnSpc>
            </a:pPr>
            <a:r>
              <a:rPr lang="en-US" sz="1800" b="1" dirty="0" smtClean="0"/>
              <a:t>+  Vendor claims</a:t>
            </a:r>
          </a:p>
          <a:p>
            <a:pPr algn="l" eaLnBrk="1" hangingPunct="1">
              <a:lnSpc>
                <a:spcPct val="80000"/>
              </a:lnSpc>
            </a:pPr>
            <a:r>
              <a:rPr lang="en-US" sz="1800" b="1" dirty="0" smtClean="0"/>
              <a:t>+  Past research (Blair &amp; </a:t>
            </a:r>
            <a:r>
              <a:rPr lang="en-US" sz="1800" b="1" dirty="0" err="1" smtClean="0"/>
              <a:t>Maron</a:t>
            </a:r>
            <a:r>
              <a:rPr lang="en-US" sz="1800" b="1" dirty="0" smtClean="0"/>
              <a:t>, 1985) has shown a gap or disconnect between lawyers’ perceptions of their ability to ferret out relevant documents, and their actual ability to do so: </a:t>
            </a:r>
          </a:p>
          <a:p>
            <a:pPr algn="l" eaLnBrk="1" hangingPunct="1">
              <a:lnSpc>
                <a:spcPct val="80000"/>
              </a:lnSpc>
            </a:pPr>
            <a:r>
              <a:rPr lang="en-US" sz="1800" b="1" dirty="0" smtClean="0"/>
              <a:t>      --in a 40,000 document case (350,000 pages), lawyers estimated that a manual search would find 75% of relevant documents, when in fact the research showed only 20% or so had been found.  </a:t>
            </a:r>
          </a:p>
          <a:p>
            <a:pPr algn="l" eaLnBrk="1" hangingPunct="1">
              <a:lnSpc>
                <a:spcPct val="80000"/>
              </a:lnSpc>
            </a:pPr>
            <a:endParaRPr lang="en-US" sz="1800" b="1" dirty="0" smtClean="0"/>
          </a:p>
        </p:txBody>
      </p:sp>
    </p:spTree>
    <p:extLst>
      <p:ext uri="{BB962C8B-B14F-4D97-AF65-F5344CB8AC3E}">
        <p14:creationId xmlns:p14="http://schemas.microsoft.com/office/powerpoint/2010/main" val="7375480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p:cNvSpPr>
            <a:spLocks noGrp="1" noChangeArrowheads="1"/>
          </p:cNvSpPr>
          <p:nvPr>
            <p:ph type="ctrTitle"/>
          </p:nvPr>
        </p:nvSpPr>
        <p:spPr/>
        <p:txBody>
          <a:bodyPr/>
          <a:lstStyle/>
          <a:p>
            <a:pPr algn="l" eaLnBrk="1" hangingPunct="1"/>
            <a:r>
              <a:rPr lang="en-US" sz="3600" smtClean="0"/>
              <a:t>More Reality: IR is Hard </a:t>
            </a:r>
          </a:p>
        </p:txBody>
      </p:sp>
      <p:sp>
        <p:nvSpPr>
          <p:cNvPr id="21507" name="Rectangle 5"/>
          <p:cNvSpPr>
            <a:spLocks noGrp="1" noChangeArrowheads="1"/>
          </p:cNvSpPr>
          <p:nvPr>
            <p:ph type="subTitle" idx="1"/>
          </p:nvPr>
        </p:nvSpPr>
        <p:spPr>
          <a:xfrm>
            <a:off x="685800" y="2819400"/>
            <a:ext cx="7543800" cy="2592388"/>
          </a:xfrm>
        </p:spPr>
        <p:txBody>
          <a:bodyPr>
            <a:normAutofit/>
          </a:bodyPr>
          <a:lstStyle/>
          <a:p>
            <a:pPr algn="l" eaLnBrk="1" hangingPunct="1">
              <a:lnSpc>
                <a:spcPct val="80000"/>
              </a:lnSpc>
            </a:pPr>
            <a:r>
              <a:rPr lang="en-US" sz="2400" b="1" dirty="0" smtClean="0"/>
              <a:t>+ Information retrieval (IR) is a hard problem: difficult even with English-language text, and even harder with non-textual forms of ESI (audio, video, etc.) caught up in litigation.</a:t>
            </a:r>
          </a:p>
          <a:p>
            <a:pPr algn="l" eaLnBrk="1" hangingPunct="1">
              <a:lnSpc>
                <a:spcPct val="80000"/>
              </a:lnSpc>
            </a:pPr>
            <a:r>
              <a:rPr lang="en-US" sz="2400" b="1" dirty="0" smtClean="0"/>
              <a:t>+ A vast field of IR research exists, including some fundamental concepts and terminology, that lawyers would benefit from having greater exposure with. </a:t>
            </a:r>
          </a:p>
        </p:txBody>
      </p:sp>
    </p:spTree>
    <p:extLst>
      <p:ext uri="{BB962C8B-B14F-4D97-AF65-F5344CB8AC3E}">
        <p14:creationId xmlns:p14="http://schemas.microsoft.com/office/powerpoint/2010/main" val="27484936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Living in an exponential world</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7262" y="1911350"/>
            <a:ext cx="4711700" cy="4102100"/>
          </a:xfrm>
        </p:spPr>
      </p:pic>
    </p:spTree>
    <p:extLst>
      <p:ext uri="{BB962C8B-B14F-4D97-AF65-F5344CB8AC3E}">
        <p14:creationId xmlns:p14="http://schemas.microsoft.com/office/powerpoint/2010/main" val="3900942991"/>
      </p:ext>
    </p:extLst>
  </p:cSld>
  <p:clrMapOvr>
    <a:masterClrMapping/>
  </p:clrMapOvr>
  <mc:AlternateContent xmlns:mc="http://schemas.openxmlformats.org/markup-compatibility/2006" xmlns:p14="http://schemas.microsoft.com/office/powerpoint/2010/main">
    <mc:Choice Requires="p14">
      <p:transition spd="slow" p14:dur="2000"/>
    </mc:Choice>
    <mc:Fallback xmlns:a14="http://schemas.microsoft.com/office/drawing/2010/main"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p:cNvSpPr>
            <a:spLocks noGrp="1" noChangeArrowheads="1"/>
          </p:cNvSpPr>
          <p:nvPr>
            <p:ph type="ctrTitle"/>
          </p:nvPr>
        </p:nvSpPr>
        <p:spPr/>
        <p:txBody>
          <a:bodyPr/>
          <a:lstStyle/>
          <a:p>
            <a:pPr algn="l" eaLnBrk="1" hangingPunct="1"/>
            <a:r>
              <a:rPr lang="en-US" sz="3600" smtClean="0"/>
              <a:t>IR is Hard Due to Inherent Ambiguity of Language </a:t>
            </a:r>
          </a:p>
        </p:txBody>
      </p:sp>
      <p:sp>
        <p:nvSpPr>
          <p:cNvPr id="22531" name="Rectangle 5"/>
          <p:cNvSpPr>
            <a:spLocks noGrp="1" noChangeArrowheads="1"/>
          </p:cNvSpPr>
          <p:nvPr>
            <p:ph type="subTitle" idx="1"/>
          </p:nvPr>
        </p:nvSpPr>
        <p:spPr>
          <a:xfrm>
            <a:off x="1752600" y="2819400"/>
            <a:ext cx="4724400" cy="321734"/>
          </a:xfrm>
        </p:spPr>
        <p:txBody>
          <a:bodyPr>
            <a:normAutofit fontScale="25000" lnSpcReduction="20000"/>
          </a:bodyPr>
          <a:lstStyle/>
          <a:p>
            <a:pPr algn="l" eaLnBrk="1" hangingPunct="1">
              <a:lnSpc>
                <a:spcPct val="80000"/>
              </a:lnSpc>
            </a:pPr>
            <a:endParaRPr lang="en-US" sz="9600" b="1" dirty="0" smtClean="0"/>
          </a:p>
          <a:p>
            <a:pPr algn="l" eaLnBrk="1" hangingPunct="1">
              <a:lnSpc>
                <a:spcPct val="80000"/>
              </a:lnSpc>
            </a:pPr>
            <a:endParaRPr lang="en-US" sz="9600" b="1" dirty="0"/>
          </a:p>
          <a:p>
            <a:pPr algn="l" eaLnBrk="1" hangingPunct="1">
              <a:spcBef>
                <a:spcPts val="0"/>
              </a:spcBef>
            </a:pPr>
            <a:r>
              <a:rPr lang="en-US" sz="9600" b="1" dirty="0" smtClean="0"/>
              <a:t>Synonymy: variation in describing same person or thing in multiplicity of ways (e.g., “diplomat,” “consul,” “official,” ambassador,” etc.)</a:t>
            </a:r>
          </a:p>
          <a:p>
            <a:pPr algn="l" eaLnBrk="1" hangingPunct="1">
              <a:spcBef>
                <a:spcPts val="0"/>
              </a:spcBef>
            </a:pPr>
            <a:endParaRPr lang="en-US" sz="9600" b="1" dirty="0" smtClean="0"/>
          </a:p>
          <a:p>
            <a:pPr algn="l" eaLnBrk="1" hangingPunct="1">
              <a:spcBef>
                <a:spcPts val="0"/>
              </a:spcBef>
            </a:pPr>
            <a:r>
              <a:rPr lang="en-US" sz="9600" b="1" dirty="0" smtClean="0"/>
              <a:t>Polysemy: ambiguous terms (e.g., “George Bush,” “strike,”)</a:t>
            </a:r>
          </a:p>
          <a:p>
            <a:pPr algn="l" eaLnBrk="1" hangingPunct="1">
              <a:spcBef>
                <a:spcPts val="0"/>
              </a:spcBef>
            </a:pPr>
            <a:endParaRPr lang="en-US" sz="2800" b="1" dirty="0" smtClean="0"/>
          </a:p>
          <a:p>
            <a:pPr algn="l" eaLnBrk="1" hangingPunct="1">
              <a:spcBef>
                <a:spcPts val="0"/>
              </a:spcBef>
            </a:pPr>
            <a:endParaRPr lang="en-US" sz="2800" b="1" dirty="0" smtClean="0"/>
          </a:p>
        </p:txBody>
      </p:sp>
    </p:spTree>
    <p:extLst>
      <p:ext uri="{BB962C8B-B14F-4D97-AF65-F5344CB8AC3E}">
        <p14:creationId xmlns:p14="http://schemas.microsoft.com/office/powerpoint/2010/main" val="16395215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4"/>
          <p:cNvSpPr>
            <a:spLocks noGrp="1" noChangeArrowheads="1"/>
          </p:cNvSpPr>
          <p:nvPr>
            <p:ph type="ctrTitle"/>
          </p:nvPr>
        </p:nvSpPr>
        <p:spPr/>
        <p:txBody>
          <a:bodyPr/>
          <a:lstStyle/>
          <a:p>
            <a:pPr algn="l" eaLnBrk="1" hangingPunct="1"/>
            <a:r>
              <a:rPr lang="en-US" sz="3600" smtClean="0"/>
              <a:t>Why is IR hard (cont.) </a:t>
            </a:r>
          </a:p>
        </p:txBody>
      </p:sp>
      <p:sp>
        <p:nvSpPr>
          <p:cNvPr id="23555" name="Rectangle 5"/>
          <p:cNvSpPr>
            <a:spLocks noGrp="1" noChangeArrowheads="1"/>
          </p:cNvSpPr>
          <p:nvPr>
            <p:ph type="subTitle" idx="1"/>
          </p:nvPr>
        </p:nvSpPr>
        <p:spPr>
          <a:xfrm>
            <a:off x="2133600" y="2819400"/>
            <a:ext cx="4724400" cy="321734"/>
          </a:xfrm>
        </p:spPr>
        <p:txBody>
          <a:bodyPr>
            <a:noAutofit/>
          </a:bodyPr>
          <a:lstStyle/>
          <a:p>
            <a:pPr algn="l" eaLnBrk="1" hangingPunct="1">
              <a:lnSpc>
                <a:spcPct val="80000"/>
              </a:lnSpc>
            </a:pPr>
            <a:r>
              <a:rPr lang="en-US" sz="1600" b="1" dirty="0" smtClean="0"/>
              <a:t>+  Ubiquity of human error (misspellings, typos)  </a:t>
            </a:r>
          </a:p>
          <a:p>
            <a:pPr algn="l" eaLnBrk="1" hangingPunct="1">
              <a:lnSpc>
                <a:spcPct val="80000"/>
              </a:lnSpc>
            </a:pPr>
            <a:r>
              <a:rPr lang="en-US" sz="1600" b="1" dirty="0" smtClean="0"/>
              <a:t>+  Abbreviations &amp; colloquialisms; corporate</a:t>
            </a:r>
          </a:p>
          <a:p>
            <a:pPr algn="l" eaLnBrk="1" hangingPunct="1">
              <a:lnSpc>
                <a:spcPct val="80000"/>
              </a:lnSpc>
            </a:pPr>
            <a:r>
              <a:rPr lang="en-US" sz="1600" b="1" dirty="0" smtClean="0"/>
              <a:t>            slang, new short forms used in text</a:t>
            </a:r>
          </a:p>
          <a:p>
            <a:pPr algn="l" eaLnBrk="1" hangingPunct="1">
              <a:lnSpc>
                <a:spcPct val="80000"/>
              </a:lnSpc>
            </a:pPr>
            <a:r>
              <a:rPr lang="en-US" sz="1600" b="1" dirty="0" smtClean="0"/>
              <a:t>            and instant messaging </a:t>
            </a:r>
          </a:p>
          <a:p>
            <a:pPr algn="l" eaLnBrk="1" hangingPunct="1">
              <a:lnSpc>
                <a:spcPct val="80000"/>
              </a:lnSpc>
            </a:pPr>
            <a:r>
              <a:rPr lang="en-US" sz="1600" b="1" dirty="0" smtClean="0"/>
              <a:t>+  OCR issues</a:t>
            </a:r>
          </a:p>
          <a:p>
            <a:pPr algn="l" eaLnBrk="1" hangingPunct="1">
              <a:lnSpc>
                <a:spcPct val="80000"/>
              </a:lnSpc>
            </a:pPr>
            <a:r>
              <a:rPr lang="en-US" sz="1600" b="1" dirty="0" smtClean="0"/>
              <a:t>+  Poor records management</a:t>
            </a:r>
          </a:p>
          <a:p>
            <a:pPr algn="l" eaLnBrk="1" hangingPunct="1">
              <a:lnSpc>
                <a:spcPct val="80000"/>
              </a:lnSpc>
            </a:pPr>
            <a:r>
              <a:rPr lang="en-US" sz="1600" b="1" dirty="0" smtClean="0"/>
              <a:t>+  The reality is that huge sources of 	heterogeneous ESI exist, presenting an 	array of technical issues </a:t>
            </a:r>
          </a:p>
          <a:p>
            <a:pPr algn="l" eaLnBrk="1" hangingPunct="1">
              <a:lnSpc>
                <a:spcPct val="80000"/>
              </a:lnSpc>
            </a:pPr>
            <a:r>
              <a:rPr lang="en-US" sz="1600" b="1" dirty="0" smtClean="0"/>
              <a:t>+  Deadlines and resource constraints </a:t>
            </a:r>
          </a:p>
          <a:p>
            <a:pPr algn="l" eaLnBrk="1" hangingPunct="1">
              <a:lnSpc>
                <a:spcPct val="80000"/>
              </a:lnSpc>
            </a:pPr>
            <a:r>
              <a:rPr lang="en-US" sz="1600" b="1" dirty="0" smtClean="0"/>
              <a:t>+  Failure to employ best strategic practices </a:t>
            </a:r>
          </a:p>
          <a:p>
            <a:pPr algn="l" eaLnBrk="1" hangingPunct="1">
              <a:lnSpc>
                <a:spcPct val="80000"/>
              </a:lnSpc>
            </a:pPr>
            <a:endParaRPr lang="en-US" sz="1600" dirty="0" smtClean="0"/>
          </a:p>
        </p:txBody>
      </p:sp>
    </p:spTree>
    <p:extLst>
      <p:ext uri="{BB962C8B-B14F-4D97-AF65-F5344CB8AC3E}">
        <p14:creationId xmlns:p14="http://schemas.microsoft.com/office/powerpoint/2010/main" val="42444969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5"/>
          <p:cNvSpPr>
            <a:spLocks noGrp="1"/>
          </p:cNvSpPr>
          <p:nvPr>
            <p:ph type="sldNum" sz="quarter" idx="4294967295"/>
          </p:nvPr>
        </p:nvSpPr>
        <p:spPr>
          <a:xfrm>
            <a:off x="6553200" y="6356350"/>
            <a:ext cx="2133600" cy="365125"/>
          </a:xfrm>
          <a:prstGeom prst="rect">
            <a:avLst/>
          </a:prstGeom>
          <a:noFill/>
        </p:spPr>
        <p:txBody>
          <a:bodyPr/>
          <a:lstStyle/>
          <a:p>
            <a:fld id="{D5A0AD20-3069-4DBB-91AB-E41DD286CCF6}" type="slidenum">
              <a:rPr lang="en-US"/>
              <a:pPr/>
              <a:t>32</a:t>
            </a:fld>
            <a:endParaRPr lang="en-US"/>
          </a:p>
        </p:txBody>
      </p:sp>
      <p:sp>
        <p:nvSpPr>
          <p:cNvPr id="16387" name="Rectangle 2"/>
          <p:cNvSpPr>
            <a:spLocks noGrp="1" noChangeArrowheads="1"/>
          </p:cNvSpPr>
          <p:nvPr>
            <p:ph type="title"/>
          </p:nvPr>
        </p:nvSpPr>
        <p:spPr>
          <a:xfrm>
            <a:off x="609600" y="198438"/>
            <a:ext cx="7391400" cy="1630362"/>
          </a:xfrm>
        </p:spPr>
        <p:txBody>
          <a:bodyPr/>
          <a:lstStyle/>
          <a:p>
            <a:pPr eaLnBrk="1" hangingPunct="1"/>
            <a:r>
              <a:rPr lang="en-US" sz="2800" dirty="0" smtClean="0"/>
              <a:t/>
            </a:r>
            <a:br>
              <a:rPr lang="en-US" sz="2800" dirty="0" smtClean="0"/>
            </a:br>
            <a:r>
              <a:rPr lang="en-US" sz="2800" dirty="0"/>
              <a:t/>
            </a:r>
            <a:br>
              <a:rPr lang="en-US" sz="2800" dirty="0"/>
            </a:br>
            <a:r>
              <a:rPr lang="en-US" sz="2800" dirty="0" smtClean="0"/>
              <a:t>Judge Grimm writing for the U.S. District Court for the District of Maryland</a:t>
            </a:r>
          </a:p>
        </p:txBody>
      </p:sp>
      <p:sp>
        <p:nvSpPr>
          <p:cNvPr id="16388" name="Rectangle 3"/>
          <p:cNvSpPr>
            <a:spLocks noGrp="1" noChangeArrowheads="1"/>
          </p:cNvSpPr>
          <p:nvPr>
            <p:ph type="body" idx="1"/>
          </p:nvPr>
        </p:nvSpPr>
        <p:spPr>
          <a:xfrm>
            <a:off x="685800" y="2133600"/>
            <a:ext cx="7795258" cy="3962400"/>
          </a:xfrm>
        </p:spPr>
        <p:txBody>
          <a:bodyPr>
            <a:normAutofit lnSpcReduction="10000"/>
          </a:bodyPr>
          <a:lstStyle/>
          <a:p>
            <a:pPr eaLnBrk="1" hangingPunct="1">
              <a:lnSpc>
                <a:spcPct val="90000"/>
              </a:lnSpc>
              <a:buFont typeface="Wingdings" pitchFamily="56" charset="2"/>
              <a:buNone/>
            </a:pPr>
            <a:r>
              <a:rPr lang="en-US" sz="2600" dirty="0" smtClean="0"/>
              <a:t>    “[W]</a:t>
            </a:r>
            <a:r>
              <a:rPr lang="en-US" sz="2600" dirty="0" err="1" smtClean="0"/>
              <a:t>hile</a:t>
            </a:r>
            <a:r>
              <a:rPr lang="en-US" sz="2600" dirty="0" smtClean="0"/>
              <a:t> it is universally acknowledged that keyword searches are useful tools for search and retrieval of ESI, all keyword searches are not created equal; and there is a growing body of literature that highlights the risks associated with conducting an unreliable or inadequate keyword search or relying on such searches for privilege review.”  </a:t>
            </a:r>
            <a:r>
              <a:rPr lang="en-US" sz="2600" b="1" i="1" dirty="0" smtClean="0"/>
              <a:t>Victor Stanley, Inc. v. Creative Pipe, Inc.,</a:t>
            </a:r>
            <a:r>
              <a:rPr lang="en-US" sz="2600" dirty="0" smtClean="0"/>
              <a:t> 250 F.R.D. 251 (D. Md. 2008); </a:t>
            </a:r>
            <a:r>
              <a:rPr lang="en-US" sz="2600" i="1" dirty="0" smtClean="0"/>
              <a:t>see id., text accompanying </a:t>
            </a:r>
            <a:r>
              <a:rPr lang="en-US" sz="2600" i="1" dirty="0" err="1" smtClean="0"/>
              <a:t>nn</a:t>
            </a:r>
            <a:r>
              <a:rPr lang="en-US" sz="2600" i="1" dirty="0" smtClean="0"/>
              <a:t>. 9 &amp; 10</a:t>
            </a:r>
            <a:r>
              <a:rPr lang="en-US" sz="2600" dirty="0" smtClean="0"/>
              <a:t> (citing to Sedona Search Commentary &amp; TREC Legal Track research project)</a:t>
            </a:r>
          </a:p>
        </p:txBody>
      </p:sp>
    </p:spTree>
    <p:extLst>
      <p:ext uri="{BB962C8B-B14F-4D97-AF65-F5344CB8AC3E}">
        <p14:creationId xmlns:p14="http://schemas.microsoft.com/office/powerpoint/2010/main" val="28134123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5"/>
          <p:cNvSpPr>
            <a:spLocks noGrp="1"/>
          </p:cNvSpPr>
          <p:nvPr>
            <p:ph type="sldNum" sz="quarter" idx="4294967295"/>
          </p:nvPr>
        </p:nvSpPr>
        <p:spPr>
          <a:xfrm>
            <a:off x="6553200" y="6356350"/>
            <a:ext cx="2133600" cy="365125"/>
          </a:xfrm>
          <a:prstGeom prst="rect">
            <a:avLst/>
          </a:prstGeom>
          <a:noFill/>
        </p:spPr>
        <p:txBody>
          <a:bodyPr/>
          <a:lstStyle/>
          <a:p>
            <a:fld id="{FFD4B85A-F2C0-4AAA-BC74-BE41B6325907}" type="slidenum">
              <a:rPr lang="en-US"/>
              <a:pPr/>
              <a:t>33</a:t>
            </a:fld>
            <a:endParaRPr lang="en-US"/>
          </a:p>
        </p:txBody>
      </p:sp>
      <p:sp>
        <p:nvSpPr>
          <p:cNvPr id="17411" name="Rectangle 2"/>
          <p:cNvSpPr>
            <a:spLocks noGrp="1" noChangeArrowheads="1"/>
          </p:cNvSpPr>
          <p:nvPr>
            <p:ph type="title"/>
          </p:nvPr>
        </p:nvSpPr>
        <p:spPr>
          <a:xfrm>
            <a:off x="609600" y="122238"/>
            <a:ext cx="7391400" cy="1020762"/>
          </a:xfrm>
        </p:spPr>
        <p:txBody>
          <a:bodyPr/>
          <a:lstStyle/>
          <a:p>
            <a:pPr eaLnBrk="1" hangingPunct="1"/>
            <a:r>
              <a:rPr lang="en-US" sz="2800" dirty="0" smtClean="0"/>
              <a:t/>
            </a:r>
            <a:br>
              <a:rPr lang="en-US" sz="2800" dirty="0" smtClean="0"/>
            </a:br>
            <a:r>
              <a:rPr lang="en-US" sz="2800" dirty="0"/>
              <a:t/>
            </a:r>
            <a:br>
              <a:rPr lang="en-US" sz="2800" dirty="0"/>
            </a:br>
            <a:r>
              <a:rPr lang="en-US" sz="2800" dirty="0" smtClean="0"/>
              <a:t/>
            </a:r>
            <a:br>
              <a:rPr lang="en-US" sz="2800" dirty="0" smtClean="0"/>
            </a:br>
            <a:r>
              <a:rPr lang="en-US" sz="2800" dirty="0" smtClean="0"/>
              <a:t>Judge Facciola writing for the U.S. District Court for the District of Columbia</a:t>
            </a:r>
          </a:p>
        </p:txBody>
      </p:sp>
      <p:sp>
        <p:nvSpPr>
          <p:cNvPr id="17412" name="Rectangle 3"/>
          <p:cNvSpPr>
            <a:spLocks noGrp="1" noChangeArrowheads="1"/>
          </p:cNvSpPr>
          <p:nvPr>
            <p:ph type="body" idx="1"/>
          </p:nvPr>
        </p:nvSpPr>
        <p:spPr>
          <a:xfrm>
            <a:off x="685800" y="2209800"/>
            <a:ext cx="7795258" cy="3886200"/>
          </a:xfrm>
        </p:spPr>
        <p:txBody>
          <a:bodyPr>
            <a:normAutofit fontScale="92500" lnSpcReduction="10000"/>
          </a:bodyPr>
          <a:lstStyle/>
          <a:p>
            <a:pPr eaLnBrk="1" hangingPunct="1">
              <a:lnSpc>
                <a:spcPct val="80000"/>
              </a:lnSpc>
              <a:buFont typeface="Wingdings" pitchFamily="56" charset="2"/>
              <a:buNone/>
            </a:pPr>
            <a:r>
              <a:rPr lang="en-US" sz="2600" dirty="0" smtClean="0"/>
              <a:t>    “Whether search terms or ‘keywords’ will yield the information sought is a complicated question involving the interplay, at least, of the sciences of computer technology, statistics and linguistics. </a:t>
            </a:r>
            <a:r>
              <a:rPr lang="en-US" sz="2600" i="1" dirty="0" smtClean="0"/>
              <a:t>See</a:t>
            </a:r>
            <a:r>
              <a:rPr lang="en-US" sz="2600" dirty="0" smtClean="0"/>
              <a:t> George L. Paul &amp; Jason R. Baron, </a:t>
            </a:r>
            <a:r>
              <a:rPr lang="en-US" sz="2600" i="1" dirty="0" smtClean="0">
                <a:hlinkClick r:id="rId3"/>
              </a:rPr>
              <a:t>Information Inflation: Can the Legal System Adapt?',</a:t>
            </a:r>
            <a:r>
              <a:rPr lang="en-US" sz="2600" dirty="0" smtClean="0">
                <a:hlinkClick r:id="rId3"/>
              </a:rPr>
              <a:t> 13 RICH. J.L. &amp; TECH.. 10 (2007)</a:t>
            </a:r>
            <a:r>
              <a:rPr lang="en-US" sz="2600" dirty="0" smtClean="0"/>
              <a:t> *  *  * Given this complexity, for lawyers and judges to dare opine that a certain search term or terms would be more likely to produce information than the terms that were used is truly to go where angels fear to tread.”</a:t>
            </a:r>
          </a:p>
          <a:p>
            <a:pPr eaLnBrk="1" hangingPunct="1">
              <a:lnSpc>
                <a:spcPct val="80000"/>
              </a:lnSpc>
              <a:buFont typeface="Wingdings" pitchFamily="56" charset="2"/>
              <a:buNone/>
            </a:pPr>
            <a:r>
              <a:rPr lang="en-US" sz="2600" dirty="0" smtClean="0"/>
              <a:t>	-- </a:t>
            </a:r>
            <a:r>
              <a:rPr lang="en-US" sz="2600" b="1" i="1" dirty="0" smtClean="0"/>
              <a:t>U.S. v. O'Keefe</a:t>
            </a:r>
            <a:r>
              <a:rPr lang="en-US" sz="2600" b="1" dirty="0" smtClean="0"/>
              <a:t>,  </a:t>
            </a:r>
            <a:r>
              <a:rPr lang="en-US" sz="2600" dirty="0" smtClean="0"/>
              <a:t>537 F.Supp.2d 14, 24 D.D.C. 2008).</a:t>
            </a:r>
          </a:p>
        </p:txBody>
      </p:sp>
    </p:spTree>
    <p:extLst>
      <p:ext uri="{BB962C8B-B14F-4D97-AF65-F5344CB8AC3E}">
        <p14:creationId xmlns:p14="http://schemas.microsoft.com/office/powerpoint/2010/main" val="6004744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5"/>
          <p:cNvSpPr>
            <a:spLocks noGrp="1"/>
          </p:cNvSpPr>
          <p:nvPr>
            <p:ph type="sldNum" sz="quarter" idx="4294967295"/>
          </p:nvPr>
        </p:nvSpPr>
        <p:spPr>
          <a:xfrm>
            <a:off x="6553200" y="6356350"/>
            <a:ext cx="2133600" cy="365125"/>
          </a:xfrm>
          <a:prstGeom prst="rect">
            <a:avLst/>
          </a:prstGeom>
          <a:noFill/>
        </p:spPr>
        <p:txBody>
          <a:bodyPr/>
          <a:lstStyle/>
          <a:p>
            <a:fld id="{A1858E60-AF0F-4FA8-9979-A42DF5BB1D46}" type="slidenum">
              <a:rPr lang="en-US"/>
              <a:pPr/>
              <a:t>34</a:t>
            </a:fld>
            <a:endParaRPr lang="en-US"/>
          </a:p>
        </p:txBody>
      </p:sp>
      <p:sp>
        <p:nvSpPr>
          <p:cNvPr id="18435" name="Rectangle 2"/>
          <p:cNvSpPr>
            <a:spLocks noGrp="1" noChangeArrowheads="1"/>
          </p:cNvSpPr>
          <p:nvPr>
            <p:ph type="title"/>
          </p:nvPr>
        </p:nvSpPr>
        <p:spPr>
          <a:xfrm>
            <a:off x="609600" y="122238"/>
            <a:ext cx="7391400" cy="1554162"/>
          </a:xfrm>
        </p:spPr>
        <p:txBody>
          <a:bodyPr/>
          <a:lstStyle/>
          <a:p>
            <a:pPr eaLnBrk="1" hangingPunct="1"/>
            <a:r>
              <a:rPr lang="en-US" sz="3200" dirty="0" smtClean="0"/>
              <a:t/>
            </a:r>
            <a:br>
              <a:rPr lang="en-US" sz="3200" dirty="0" smtClean="0"/>
            </a:br>
            <a:r>
              <a:rPr lang="en-US" sz="3200" dirty="0"/>
              <a:t/>
            </a:r>
            <a:br>
              <a:rPr lang="en-US" sz="3200" dirty="0"/>
            </a:br>
            <a:r>
              <a:rPr lang="en-US" sz="3200" dirty="0" smtClean="0"/>
              <a:t>Judge Peck writing for the U.S. District Court for the Southern District of New York  </a:t>
            </a:r>
          </a:p>
        </p:txBody>
      </p:sp>
      <p:sp>
        <p:nvSpPr>
          <p:cNvPr id="18436" name="Rectangle 3"/>
          <p:cNvSpPr>
            <a:spLocks noGrp="1" noChangeArrowheads="1"/>
          </p:cNvSpPr>
          <p:nvPr>
            <p:ph type="body" idx="1"/>
          </p:nvPr>
        </p:nvSpPr>
        <p:spPr>
          <a:xfrm>
            <a:off x="685800" y="2286000"/>
            <a:ext cx="7795258" cy="3810000"/>
          </a:xfrm>
        </p:spPr>
        <p:txBody>
          <a:bodyPr>
            <a:normAutofit fontScale="85000" lnSpcReduction="10000"/>
          </a:bodyPr>
          <a:lstStyle/>
          <a:p>
            <a:pPr eaLnBrk="1" hangingPunct="1">
              <a:buFont typeface="Wingdings" pitchFamily="56" charset="2"/>
              <a:buNone/>
            </a:pPr>
            <a:r>
              <a:rPr lang="en-US" sz="2400" b="1" dirty="0" smtClean="0"/>
              <a:t>   William A. Gross Construction Associates Inc. v. American Manufacturers Mutual Ins. Co</a:t>
            </a:r>
            <a:r>
              <a:rPr lang="en-US" sz="2800" b="1" dirty="0" smtClean="0"/>
              <a:t>.,</a:t>
            </a:r>
            <a:r>
              <a:rPr lang="en-US" sz="2400" dirty="0" smtClean="0"/>
              <a:t> 2009 WL 724954 (S.D.N.Y. March 19, 2009) (in multi-million dollar dispute, where issue involved production of 3</a:t>
            </a:r>
            <a:r>
              <a:rPr lang="en-US" sz="2400" baseline="30000" dirty="0" smtClean="0"/>
              <a:t>rd</a:t>
            </a:r>
            <a:r>
              <a:rPr lang="en-US" sz="2400" dirty="0" smtClean="0"/>
              <a:t> party emails where none of the three parties could agree on keyword search terms, court fashioned a compromise; court stated at the outset that “this Opinion should serve as a wake-up call to the Bar … about the need for careful thought, quality control, testing and cooperation with opposing counsel in designing search terms or ‘keywords’ to be used.”)</a:t>
            </a:r>
          </a:p>
        </p:txBody>
      </p:sp>
    </p:spTree>
    <p:extLst>
      <p:ext uri="{BB962C8B-B14F-4D97-AF65-F5344CB8AC3E}">
        <p14:creationId xmlns:p14="http://schemas.microsoft.com/office/powerpoint/2010/main" val="6584373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029" y="1586429"/>
            <a:ext cx="7821976" cy="4869455"/>
          </a:xfrm>
          <a:prstGeom prst="rect">
            <a:avLst/>
          </a:prstGeom>
        </p:spPr>
      </p:pic>
      <p:sp>
        <p:nvSpPr>
          <p:cNvPr id="3" name="TextBox 2"/>
          <p:cNvSpPr txBox="1"/>
          <p:nvPr/>
        </p:nvSpPr>
        <p:spPr>
          <a:xfrm>
            <a:off x="1311007" y="892366"/>
            <a:ext cx="6521986" cy="369332"/>
          </a:xfrm>
          <a:prstGeom prst="rect">
            <a:avLst/>
          </a:prstGeom>
          <a:noFill/>
        </p:spPr>
        <p:txBody>
          <a:bodyPr wrap="square" rtlCol="0">
            <a:spAutoFit/>
          </a:bodyPr>
          <a:lstStyle/>
          <a:p>
            <a:r>
              <a:rPr lang="en-US" dirty="0" smtClean="0"/>
              <a:t>A flawed, inefficient approach to searching ESI…..</a:t>
            </a:r>
            <a:endParaRPr lang="en-US" dirty="0"/>
          </a:p>
        </p:txBody>
      </p:sp>
    </p:spTree>
    <p:extLst>
      <p:ext uri="{BB962C8B-B14F-4D97-AF65-F5344CB8AC3E}">
        <p14:creationId xmlns:p14="http://schemas.microsoft.com/office/powerpoint/2010/main" val="7410652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277" y="1916935"/>
            <a:ext cx="6588087" cy="3933021"/>
          </a:xfrm>
          <a:prstGeom prst="rect">
            <a:avLst/>
          </a:prstGeom>
        </p:spPr>
      </p:pic>
      <p:sp>
        <p:nvSpPr>
          <p:cNvPr id="3" name="TextBox 2"/>
          <p:cNvSpPr txBox="1"/>
          <p:nvPr/>
        </p:nvSpPr>
        <p:spPr>
          <a:xfrm>
            <a:off x="2016087" y="925417"/>
            <a:ext cx="5607585" cy="954107"/>
          </a:xfrm>
          <a:prstGeom prst="rect">
            <a:avLst/>
          </a:prstGeom>
          <a:noFill/>
        </p:spPr>
        <p:txBody>
          <a:bodyPr wrap="square" rtlCol="0">
            <a:spAutoFit/>
          </a:bodyPr>
          <a:lstStyle/>
          <a:p>
            <a:pPr algn="ctr"/>
            <a:r>
              <a:rPr lang="en-US" sz="2800" dirty="0" smtClean="0"/>
              <a:t>In Search of A Better Way for Lawyers To Search ESI</a:t>
            </a:r>
            <a:endParaRPr lang="en-US" sz="2800" dirty="0"/>
          </a:p>
        </p:txBody>
      </p:sp>
    </p:spTree>
    <p:extLst>
      <p:ext uri="{BB962C8B-B14F-4D97-AF65-F5344CB8AC3E}">
        <p14:creationId xmlns:p14="http://schemas.microsoft.com/office/powerpoint/2010/main" val="15938817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20" name="Rectangle 4"/>
          <p:cNvSpPr>
            <a:spLocks noGrp="1" noChangeArrowheads="1"/>
          </p:cNvSpPr>
          <p:nvPr>
            <p:ph type="ctrTitle"/>
          </p:nvPr>
        </p:nvSpPr>
        <p:spPr/>
        <p:txBody>
          <a:bodyPr/>
          <a:lstStyle/>
          <a:p>
            <a:pPr algn="l"/>
            <a:r>
              <a:rPr lang="en-US" sz="3600" dirty="0" smtClean="0"/>
              <a:t>Questions</a:t>
            </a:r>
            <a:endParaRPr lang="en-US" sz="3600" dirty="0"/>
          </a:p>
        </p:txBody>
      </p:sp>
      <p:sp>
        <p:nvSpPr>
          <p:cNvPr id="393221" name="Rectangle 5"/>
          <p:cNvSpPr>
            <a:spLocks noGrp="1" noChangeArrowheads="1"/>
          </p:cNvSpPr>
          <p:nvPr>
            <p:ph type="subTitle" idx="1"/>
          </p:nvPr>
        </p:nvSpPr>
        <p:spPr>
          <a:xfrm>
            <a:off x="762000" y="2819400"/>
            <a:ext cx="6335713" cy="3581400"/>
          </a:xfrm>
        </p:spPr>
        <p:txBody>
          <a:bodyPr/>
          <a:lstStyle/>
          <a:p>
            <a:pPr marL="457200" indent="-457200" algn="l">
              <a:lnSpc>
                <a:spcPct val="90000"/>
              </a:lnSpc>
              <a:buFont typeface="Wingdings" pitchFamily="56" charset="2"/>
              <a:buAutoNum type="arabicParenBoth"/>
            </a:pPr>
            <a:r>
              <a:rPr lang="en-US" sz="1800" b="1" dirty="0" smtClean="0"/>
              <a:t>How can we efficiently reduce volumes of data to cull through for purposes of search and review?</a:t>
            </a:r>
          </a:p>
          <a:p>
            <a:pPr marL="457200" indent="-457200" algn="l">
              <a:lnSpc>
                <a:spcPct val="90000"/>
              </a:lnSpc>
              <a:buFont typeface="Wingdings" pitchFamily="56" charset="2"/>
              <a:buAutoNum type="arabicParenBoth"/>
            </a:pPr>
            <a:r>
              <a:rPr lang="en-US" sz="1800" b="1" dirty="0" smtClean="0"/>
              <a:t>How </a:t>
            </a:r>
            <a:r>
              <a:rPr lang="en-US" sz="1800" b="1" dirty="0"/>
              <a:t>can one go about improving rates of recall and precision (so as to find a greater number of relevant documents, while spending less overall time, cost, etc., sifting through noise</a:t>
            </a:r>
            <a:r>
              <a:rPr lang="en-US" sz="1800" b="1" dirty="0" smtClean="0"/>
              <a:t>?)</a:t>
            </a:r>
          </a:p>
          <a:p>
            <a:pPr marL="457200" indent="-457200" algn="l">
              <a:lnSpc>
                <a:spcPct val="90000"/>
              </a:lnSpc>
              <a:buAutoNum type="arabicParenBoth"/>
            </a:pPr>
            <a:r>
              <a:rPr lang="en-US" sz="1800" b="1" dirty="0" smtClean="0"/>
              <a:t>What </a:t>
            </a:r>
            <a:r>
              <a:rPr lang="en-US" sz="1800" b="1" dirty="0"/>
              <a:t>alternatives to keyword searching </a:t>
            </a:r>
            <a:r>
              <a:rPr lang="en-US" sz="1800" b="1" dirty="0" smtClean="0"/>
              <a:t>exist?</a:t>
            </a:r>
          </a:p>
          <a:p>
            <a:pPr marL="457200" indent="-457200" algn="l">
              <a:lnSpc>
                <a:spcPct val="90000"/>
              </a:lnSpc>
              <a:buAutoNum type="arabicParenBoth"/>
            </a:pPr>
            <a:r>
              <a:rPr lang="en-US" sz="1800" b="1" dirty="0" smtClean="0"/>
              <a:t>Are </a:t>
            </a:r>
            <a:r>
              <a:rPr lang="en-US" sz="1800" b="1" dirty="0"/>
              <a:t>there ways in which to benchmark alternative search methodologies so as to evaluate their efficacy?</a:t>
            </a:r>
          </a:p>
        </p:txBody>
      </p:sp>
      <p:pic>
        <p:nvPicPr>
          <p:cNvPr id="4" name="Picture 4" descr="http://dotastronomy.com/wp-content/uploads/2012/08/tarantul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 y="76200"/>
            <a:ext cx="89154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504315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oter Placeholder 2"/>
          <p:cNvSpPr>
            <a:spLocks noGrp="1"/>
          </p:cNvSpPr>
          <p:nvPr>
            <p:ph type="ftr" sz="quarter" idx="11"/>
          </p:nvPr>
        </p:nvSpPr>
        <p:spPr/>
        <p:txBody>
          <a:bodyPr/>
          <a:lstStyle/>
          <a:p>
            <a:endParaRPr lang="en-US" dirty="0"/>
          </a:p>
        </p:txBody>
      </p:sp>
      <p:sp>
        <p:nvSpPr>
          <p:cNvPr id="18" name="Slide Number Placeholder 3"/>
          <p:cNvSpPr>
            <a:spLocks noGrp="1"/>
          </p:cNvSpPr>
          <p:nvPr>
            <p:ph type="sldNum" sz="quarter" idx="4294967295"/>
          </p:nvPr>
        </p:nvSpPr>
        <p:spPr>
          <a:xfrm>
            <a:off x="6553200" y="6248400"/>
            <a:ext cx="2133600" cy="457200"/>
          </a:xfrm>
          <a:prstGeom prst="rect">
            <a:avLst/>
          </a:prstGeom>
        </p:spPr>
        <p:txBody>
          <a:bodyPr/>
          <a:lstStyle/>
          <a:p>
            <a:endParaRPr lang="en-US" dirty="0"/>
          </a:p>
        </p:txBody>
      </p:sp>
      <p:sp>
        <p:nvSpPr>
          <p:cNvPr id="380933" name="Oval 5"/>
          <p:cNvSpPr>
            <a:spLocks noChangeArrowheads="1"/>
          </p:cNvSpPr>
          <p:nvPr/>
        </p:nvSpPr>
        <p:spPr bwMode="auto">
          <a:xfrm>
            <a:off x="1371600" y="1219200"/>
            <a:ext cx="6705600" cy="5029200"/>
          </a:xfrm>
          <a:prstGeom prst="ellipse">
            <a:avLst/>
          </a:prstGeom>
          <a:solidFill>
            <a:srgbClr val="00FFFF"/>
          </a:solidFill>
          <a:ln w="9525">
            <a:solidFill>
              <a:schemeClr val="tx1"/>
            </a:solidFill>
            <a:round/>
            <a:headEnd/>
            <a:tailEnd/>
          </a:ln>
          <a:effectLst/>
        </p:spPr>
        <p:txBody>
          <a:bodyPr wrap="none" anchor="ctr"/>
          <a:lstStyle/>
          <a:p>
            <a:pPr algn="ctr"/>
            <a:endParaRPr lang="en-US"/>
          </a:p>
        </p:txBody>
      </p:sp>
      <p:sp>
        <p:nvSpPr>
          <p:cNvPr id="380935" name="Line 7"/>
          <p:cNvSpPr>
            <a:spLocks noChangeShapeType="1"/>
          </p:cNvSpPr>
          <p:nvPr/>
        </p:nvSpPr>
        <p:spPr bwMode="auto">
          <a:xfrm>
            <a:off x="4572000" y="1219200"/>
            <a:ext cx="76200" cy="5029200"/>
          </a:xfrm>
          <a:prstGeom prst="line">
            <a:avLst/>
          </a:prstGeom>
          <a:noFill/>
          <a:ln w="9525">
            <a:solidFill>
              <a:schemeClr val="tx1"/>
            </a:solidFill>
            <a:round/>
            <a:headEnd/>
            <a:tailEnd/>
          </a:ln>
          <a:effectLst/>
        </p:spPr>
        <p:txBody>
          <a:bodyPr/>
          <a:lstStyle/>
          <a:p>
            <a:endParaRPr lang="en-US"/>
          </a:p>
        </p:txBody>
      </p:sp>
      <p:sp>
        <p:nvSpPr>
          <p:cNvPr id="380938" name="Line 10"/>
          <p:cNvSpPr>
            <a:spLocks noChangeShapeType="1"/>
          </p:cNvSpPr>
          <p:nvPr/>
        </p:nvSpPr>
        <p:spPr bwMode="auto">
          <a:xfrm>
            <a:off x="1295400" y="3581400"/>
            <a:ext cx="6705600" cy="76200"/>
          </a:xfrm>
          <a:prstGeom prst="line">
            <a:avLst/>
          </a:prstGeom>
          <a:noFill/>
          <a:ln w="9525">
            <a:solidFill>
              <a:schemeClr val="tx1"/>
            </a:solidFill>
            <a:round/>
            <a:headEnd/>
            <a:tailEnd/>
          </a:ln>
          <a:effectLst/>
        </p:spPr>
        <p:txBody>
          <a:bodyPr/>
          <a:lstStyle/>
          <a:p>
            <a:endParaRPr lang="en-US"/>
          </a:p>
        </p:txBody>
      </p:sp>
      <p:sp>
        <p:nvSpPr>
          <p:cNvPr id="380941" name="Text Box 13"/>
          <p:cNvSpPr txBox="1">
            <a:spLocks noChangeArrowheads="1"/>
          </p:cNvSpPr>
          <p:nvPr/>
        </p:nvSpPr>
        <p:spPr bwMode="auto">
          <a:xfrm>
            <a:off x="4724400" y="2362200"/>
            <a:ext cx="2057400" cy="641350"/>
          </a:xfrm>
          <a:prstGeom prst="rect">
            <a:avLst/>
          </a:prstGeom>
          <a:noFill/>
          <a:ln w="9525">
            <a:noFill/>
            <a:miter lim="800000"/>
            <a:headEnd/>
            <a:tailEnd/>
          </a:ln>
          <a:effectLst/>
        </p:spPr>
        <p:txBody>
          <a:bodyPr>
            <a:spAutoFit/>
          </a:bodyPr>
          <a:lstStyle/>
          <a:p>
            <a:pPr>
              <a:spcBef>
                <a:spcPct val="50000"/>
              </a:spcBef>
            </a:pPr>
            <a:r>
              <a:rPr lang="en-US" b="1"/>
              <a:t>Not Relevant and Retrieved</a:t>
            </a:r>
          </a:p>
        </p:txBody>
      </p:sp>
      <p:sp>
        <p:nvSpPr>
          <p:cNvPr id="380942" name="Text Box 14"/>
          <p:cNvSpPr txBox="1">
            <a:spLocks noChangeArrowheads="1"/>
          </p:cNvSpPr>
          <p:nvPr/>
        </p:nvSpPr>
        <p:spPr bwMode="auto">
          <a:xfrm>
            <a:off x="2286000" y="2362200"/>
            <a:ext cx="1981200" cy="366713"/>
          </a:xfrm>
          <a:prstGeom prst="rect">
            <a:avLst/>
          </a:prstGeom>
          <a:noFill/>
          <a:ln w="9525">
            <a:noFill/>
            <a:miter lim="800000"/>
            <a:headEnd/>
            <a:tailEnd/>
          </a:ln>
          <a:effectLst/>
        </p:spPr>
        <p:txBody>
          <a:bodyPr>
            <a:spAutoFit/>
          </a:bodyPr>
          <a:lstStyle/>
          <a:p>
            <a:pPr>
              <a:spcBef>
                <a:spcPct val="50000"/>
              </a:spcBef>
            </a:pPr>
            <a:endParaRPr lang="en-US"/>
          </a:p>
        </p:txBody>
      </p:sp>
      <p:sp>
        <p:nvSpPr>
          <p:cNvPr id="380943" name="Text Box 15"/>
          <p:cNvSpPr txBox="1">
            <a:spLocks noChangeArrowheads="1"/>
          </p:cNvSpPr>
          <p:nvPr/>
        </p:nvSpPr>
        <p:spPr bwMode="auto">
          <a:xfrm>
            <a:off x="2362200" y="2362200"/>
            <a:ext cx="1676400" cy="366713"/>
          </a:xfrm>
          <a:prstGeom prst="rect">
            <a:avLst/>
          </a:prstGeom>
          <a:noFill/>
          <a:ln w="9525">
            <a:noFill/>
            <a:miter lim="800000"/>
            <a:headEnd/>
            <a:tailEnd/>
          </a:ln>
          <a:effectLst/>
        </p:spPr>
        <p:txBody>
          <a:bodyPr>
            <a:spAutoFit/>
          </a:bodyPr>
          <a:lstStyle/>
          <a:p>
            <a:pPr>
              <a:spcBef>
                <a:spcPct val="50000"/>
              </a:spcBef>
            </a:pPr>
            <a:endParaRPr lang="en-US"/>
          </a:p>
        </p:txBody>
      </p:sp>
      <p:sp>
        <p:nvSpPr>
          <p:cNvPr id="380944" name="Text Box 16"/>
          <p:cNvSpPr txBox="1">
            <a:spLocks noChangeArrowheads="1"/>
          </p:cNvSpPr>
          <p:nvPr/>
        </p:nvSpPr>
        <p:spPr bwMode="auto">
          <a:xfrm>
            <a:off x="2286000" y="2362200"/>
            <a:ext cx="1905000" cy="641350"/>
          </a:xfrm>
          <a:prstGeom prst="rect">
            <a:avLst/>
          </a:prstGeom>
          <a:noFill/>
          <a:ln w="9525">
            <a:noFill/>
            <a:miter lim="800000"/>
            <a:headEnd/>
            <a:tailEnd/>
          </a:ln>
          <a:effectLst/>
        </p:spPr>
        <p:txBody>
          <a:bodyPr>
            <a:spAutoFit/>
          </a:bodyPr>
          <a:lstStyle/>
          <a:p>
            <a:pPr>
              <a:spcBef>
                <a:spcPct val="50000"/>
              </a:spcBef>
            </a:pPr>
            <a:r>
              <a:rPr lang="en-US" b="1"/>
              <a:t>Relevant and Retrieved</a:t>
            </a:r>
          </a:p>
        </p:txBody>
      </p:sp>
      <p:sp>
        <p:nvSpPr>
          <p:cNvPr id="380945" name="Text Box 17"/>
          <p:cNvSpPr txBox="1">
            <a:spLocks noChangeArrowheads="1"/>
          </p:cNvSpPr>
          <p:nvPr/>
        </p:nvSpPr>
        <p:spPr bwMode="auto">
          <a:xfrm>
            <a:off x="2286000" y="3886200"/>
            <a:ext cx="1981200" cy="641350"/>
          </a:xfrm>
          <a:prstGeom prst="rect">
            <a:avLst/>
          </a:prstGeom>
          <a:noFill/>
          <a:ln w="9525">
            <a:noFill/>
            <a:miter lim="800000"/>
            <a:headEnd/>
            <a:tailEnd/>
          </a:ln>
          <a:effectLst/>
        </p:spPr>
        <p:txBody>
          <a:bodyPr>
            <a:spAutoFit/>
          </a:bodyPr>
          <a:lstStyle/>
          <a:p>
            <a:pPr>
              <a:spcBef>
                <a:spcPct val="50000"/>
              </a:spcBef>
            </a:pPr>
            <a:r>
              <a:rPr lang="en-US" b="1"/>
              <a:t>Relevant and Not Retrieved</a:t>
            </a:r>
          </a:p>
        </p:txBody>
      </p:sp>
      <p:sp>
        <p:nvSpPr>
          <p:cNvPr id="380946" name="Text Box 18"/>
          <p:cNvSpPr txBox="1">
            <a:spLocks noChangeArrowheads="1"/>
          </p:cNvSpPr>
          <p:nvPr/>
        </p:nvSpPr>
        <p:spPr bwMode="auto">
          <a:xfrm>
            <a:off x="4800600" y="3886200"/>
            <a:ext cx="2209800" cy="641350"/>
          </a:xfrm>
          <a:prstGeom prst="rect">
            <a:avLst/>
          </a:prstGeom>
          <a:noFill/>
          <a:ln w="9525">
            <a:noFill/>
            <a:miter lim="800000"/>
            <a:headEnd/>
            <a:tailEnd/>
          </a:ln>
          <a:effectLst/>
        </p:spPr>
        <p:txBody>
          <a:bodyPr>
            <a:spAutoFit/>
          </a:bodyPr>
          <a:lstStyle/>
          <a:p>
            <a:pPr>
              <a:spcBef>
                <a:spcPct val="50000"/>
              </a:spcBef>
            </a:pPr>
            <a:r>
              <a:rPr lang="en-US" b="1"/>
              <a:t>Not Relevant and Not Retrieved</a:t>
            </a:r>
          </a:p>
        </p:txBody>
      </p:sp>
      <p:sp>
        <p:nvSpPr>
          <p:cNvPr id="380947" name="Text Box 19"/>
          <p:cNvSpPr txBox="1">
            <a:spLocks noChangeArrowheads="1"/>
          </p:cNvSpPr>
          <p:nvPr/>
        </p:nvSpPr>
        <p:spPr bwMode="auto">
          <a:xfrm>
            <a:off x="2133600" y="381000"/>
            <a:ext cx="6705599" cy="830997"/>
          </a:xfrm>
          <a:prstGeom prst="rect">
            <a:avLst/>
          </a:prstGeom>
          <a:noFill/>
          <a:ln w="9525">
            <a:noFill/>
            <a:miter lim="800000"/>
            <a:headEnd/>
            <a:tailEnd/>
          </a:ln>
          <a:effectLst/>
        </p:spPr>
        <p:txBody>
          <a:bodyPr wrap="square">
            <a:spAutoFit/>
          </a:bodyPr>
          <a:lstStyle/>
          <a:p>
            <a:pPr>
              <a:spcBef>
                <a:spcPct val="50000"/>
              </a:spcBef>
            </a:pPr>
            <a:r>
              <a:rPr lang="en-US" sz="2400" b="1" dirty="0"/>
              <a:t>FINDING RESPONSIVE DOCUMENTS IN A LARGE DATA SET: </a:t>
            </a:r>
            <a:r>
              <a:rPr lang="en-US" b="1" dirty="0"/>
              <a:t>FOUR LOGICAL CATEGORIES </a:t>
            </a:r>
          </a:p>
        </p:txBody>
      </p:sp>
      <p:sp>
        <p:nvSpPr>
          <p:cNvPr id="380948" name="Text Box 20"/>
          <p:cNvSpPr txBox="1">
            <a:spLocks noChangeArrowheads="1"/>
          </p:cNvSpPr>
          <p:nvPr/>
        </p:nvSpPr>
        <p:spPr bwMode="auto">
          <a:xfrm>
            <a:off x="2133600" y="3124200"/>
            <a:ext cx="2286000" cy="366713"/>
          </a:xfrm>
          <a:prstGeom prst="rect">
            <a:avLst/>
          </a:prstGeom>
          <a:noFill/>
          <a:ln w="9525">
            <a:noFill/>
            <a:miter lim="800000"/>
            <a:headEnd/>
            <a:tailEnd/>
          </a:ln>
          <a:effectLst/>
        </p:spPr>
        <p:txBody>
          <a:bodyPr>
            <a:spAutoFit/>
          </a:bodyPr>
          <a:lstStyle/>
          <a:p>
            <a:pPr>
              <a:spcBef>
                <a:spcPct val="50000"/>
              </a:spcBef>
            </a:pPr>
            <a:r>
              <a:rPr lang="en-US" b="1"/>
              <a:t> DOCUMENT SET </a:t>
            </a:r>
          </a:p>
        </p:txBody>
      </p:sp>
      <p:sp>
        <p:nvSpPr>
          <p:cNvPr id="380951" name="Text Box 23"/>
          <p:cNvSpPr txBox="1">
            <a:spLocks noChangeArrowheads="1"/>
          </p:cNvSpPr>
          <p:nvPr/>
        </p:nvSpPr>
        <p:spPr bwMode="auto">
          <a:xfrm>
            <a:off x="4953000" y="3124200"/>
            <a:ext cx="2362200" cy="366713"/>
          </a:xfrm>
          <a:prstGeom prst="rect">
            <a:avLst/>
          </a:prstGeom>
          <a:noFill/>
          <a:ln w="9525">
            <a:noFill/>
            <a:miter lim="800000"/>
            <a:headEnd/>
            <a:tailEnd/>
          </a:ln>
          <a:effectLst/>
        </p:spPr>
        <p:txBody>
          <a:bodyPr>
            <a:spAutoFit/>
          </a:bodyPr>
          <a:lstStyle/>
          <a:p>
            <a:pPr>
              <a:spcBef>
                <a:spcPct val="50000"/>
              </a:spcBef>
            </a:pPr>
            <a:r>
              <a:rPr lang="en-US" b="1"/>
              <a:t>FALSE POSITIVES</a:t>
            </a:r>
          </a:p>
        </p:txBody>
      </p:sp>
      <p:sp>
        <p:nvSpPr>
          <p:cNvPr id="380952" name="Text Box 24"/>
          <p:cNvSpPr txBox="1">
            <a:spLocks noChangeArrowheads="1"/>
          </p:cNvSpPr>
          <p:nvPr/>
        </p:nvSpPr>
        <p:spPr bwMode="auto">
          <a:xfrm>
            <a:off x="2819400" y="4532313"/>
            <a:ext cx="1295400" cy="366712"/>
          </a:xfrm>
          <a:prstGeom prst="rect">
            <a:avLst/>
          </a:prstGeom>
          <a:noFill/>
          <a:ln w="9525">
            <a:noFill/>
            <a:miter lim="800000"/>
            <a:headEnd/>
            <a:tailEnd/>
          </a:ln>
          <a:effectLst/>
        </p:spPr>
        <p:txBody>
          <a:bodyPr>
            <a:spAutoFit/>
          </a:bodyPr>
          <a:lstStyle/>
          <a:p>
            <a:endParaRPr lang="en-US"/>
          </a:p>
        </p:txBody>
      </p:sp>
      <p:sp>
        <p:nvSpPr>
          <p:cNvPr id="380953" name="Text Box 25"/>
          <p:cNvSpPr txBox="1">
            <a:spLocks noChangeArrowheads="1"/>
          </p:cNvSpPr>
          <p:nvPr/>
        </p:nvSpPr>
        <p:spPr bwMode="auto">
          <a:xfrm>
            <a:off x="2286000" y="4800600"/>
            <a:ext cx="2438400" cy="366713"/>
          </a:xfrm>
          <a:prstGeom prst="rect">
            <a:avLst/>
          </a:prstGeom>
          <a:noFill/>
          <a:ln w="9525">
            <a:noFill/>
            <a:miter lim="800000"/>
            <a:headEnd/>
            <a:tailEnd/>
          </a:ln>
          <a:effectLst/>
        </p:spPr>
        <p:txBody>
          <a:bodyPr>
            <a:spAutoFit/>
          </a:bodyPr>
          <a:lstStyle/>
          <a:p>
            <a:pPr>
              <a:spcBef>
                <a:spcPct val="50000"/>
              </a:spcBef>
            </a:pPr>
            <a:r>
              <a:rPr lang="en-US" b="1"/>
              <a:t>FALSE NEGATIVES</a:t>
            </a:r>
          </a:p>
        </p:txBody>
      </p:sp>
    </p:spTree>
    <p:extLst>
      <p:ext uri="{BB962C8B-B14F-4D97-AF65-F5344CB8AC3E}">
        <p14:creationId xmlns:p14="http://schemas.microsoft.com/office/powerpoint/2010/main" val="24371306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eaLnBrk="1" hangingPunct="1"/>
            <a:r>
              <a:rPr lang="en-US" sz="4000" smtClean="0"/>
              <a:t>Recall &amp; Precision</a:t>
            </a:r>
          </a:p>
        </p:txBody>
      </p:sp>
      <p:sp>
        <p:nvSpPr>
          <p:cNvPr id="22" name="Rectangle 21"/>
          <p:cNvSpPr/>
          <p:nvPr/>
        </p:nvSpPr>
        <p:spPr>
          <a:xfrm>
            <a:off x="457200" y="1905000"/>
            <a:ext cx="5181600" cy="3581400"/>
          </a:xfrm>
          <a:prstGeom prst="rect">
            <a:avLst/>
          </a:prstGeom>
          <a:solidFill>
            <a:schemeClr val="accent1">
              <a:alpha val="15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 name="Oval 30"/>
          <p:cNvSpPr/>
          <p:nvPr/>
        </p:nvSpPr>
        <p:spPr>
          <a:xfrm>
            <a:off x="2133600" y="3276600"/>
            <a:ext cx="838200" cy="838200"/>
          </a:xfrm>
          <a:prstGeom prst="ellipse">
            <a:avLst/>
          </a:prstGeom>
          <a:solidFill>
            <a:srgbClr val="FF00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 name="Oval 31"/>
          <p:cNvSpPr/>
          <p:nvPr/>
        </p:nvSpPr>
        <p:spPr>
          <a:xfrm>
            <a:off x="2209800" y="1981200"/>
            <a:ext cx="3276600" cy="3048000"/>
          </a:xfrm>
          <a:prstGeom prst="ellipse">
            <a:avLst/>
          </a:prstGeom>
          <a:solidFill>
            <a:schemeClr val="accent1">
              <a:lumMod val="50000"/>
              <a:alpha val="3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 name="Oval 32"/>
          <p:cNvSpPr/>
          <p:nvPr/>
        </p:nvSpPr>
        <p:spPr>
          <a:xfrm>
            <a:off x="4114800" y="4267200"/>
            <a:ext cx="152400" cy="152400"/>
          </a:xfrm>
          <a:prstGeom prst="ellipse">
            <a:avLst/>
          </a:prstGeom>
          <a:solidFill>
            <a:srgbClr val="FF00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Oval 9"/>
          <p:cNvSpPr/>
          <p:nvPr/>
        </p:nvSpPr>
        <p:spPr>
          <a:xfrm>
            <a:off x="2743200" y="3810000"/>
            <a:ext cx="152400" cy="152400"/>
          </a:xfrm>
          <a:prstGeom prst="ellipse">
            <a:avLst/>
          </a:prstGeom>
          <a:solidFill>
            <a:schemeClr val="accent1">
              <a:lumMod val="50000"/>
              <a:alpha val="3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Oval 10"/>
          <p:cNvSpPr/>
          <p:nvPr/>
        </p:nvSpPr>
        <p:spPr>
          <a:xfrm>
            <a:off x="2209800" y="3200400"/>
            <a:ext cx="838200" cy="838200"/>
          </a:xfrm>
          <a:prstGeom prst="ellipse">
            <a:avLst/>
          </a:prstGeom>
          <a:solidFill>
            <a:schemeClr val="accent1">
              <a:lumMod val="50000"/>
              <a:alpha val="3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29352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3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2"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3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3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1" grpId="0" animBg="1"/>
      <p:bldP spid="31" grpId="1" animBg="1"/>
      <p:bldP spid="31" grpId="2" animBg="1"/>
      <p:bldP spid="32" grpId="0" animBg="1"/>
      <p:bldP spid="32" grpId="1" animBg="1"/>
      <p:bldP spid="33" grpId="0" animBg="1"/>
      <p:bldP spid="33" grpId="1" animBg="1"/>
      <p:bldP spid="10" grpId="0" animBg="1"/>
      <p:bldP spid="10" grpId="1"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066800"/>
            <a:ext cx="7795258" cy="838200"/>
          </a:xfrm>
        </p:spPr>
        <p:txBody>
          <a:bodyPr/>
          <a:lstStyle/>
          <a:p>
            <a:r>
              <a:rPr lang="en-US" b="1" dirty="0" smtClean="0"/>
              <a:t>We have entered the era where</a:t>
            </a:r>
            <a:br>
              <a:rPr lang="en-US" b="1" dirty="0" smtClean="0"/>
            </a:br>
            <a:r>
              <a:rPr lang="en-US" b="1" dirty="0" smtClean="0"/>
              <a:t>Big Data is </a:t>
            </a:r>
            <a:r>
              <a:rPr lang="en-US" dirty="0" smtClean="0"/>
              <a:t>….</a:t>
            </a:r>
            <a:endParaRPr lang="en-US" dirty="0"/>
          </a:p>
        </p:txBody>
      </p:sp>
      <p:pic>
        <p:nvPicPr>
          <p:cNvPr id="5" name="Content Placeholder 4" descr="stars.jpg"/>
          <p:cNvPicPr>
            <a:picLocks noGrp="1" noChangeAspect="1"/>
          </p:cNvPicPr>
          <p:nvPr>
            <p:ph idx="1"/>
          </p:nvPr>
        </p:nvPicPr>
        <p:blipFill>
          <a:blip r:embed="rId2" cstate="print"/>
          <a:stretch>
            <a:fillRect/>
          </a:stretch>
        </p:blipFill>
        <p:spPr>
          <a:xfrm>
            <a:off x="2133600" y="2971801"/>
            <a:ext cx="4837907" cy="3124200"/>
          </a:xfrm>
        </p:spPr>
      </p:pic>
      <p:pic>
        <p:nvPicPr>
          <p:cNvPr id="6" name="Picture 5" descr="freemandyson.jpg"/>
          <p:cNvPicPr>
            <a:picLocks noChangeAspect="1"/>
          </p:cNvPicPr>
          <p:nvPr/>
        </p:nvPicPr>
        <p:blipFill>
          <a:blip r:embed="rId3" cstate="print"/>
          <a:stretch>
            <a:fillRect/>
          </a:stretch>
        </p:blipFill>
        <p:spPr>
          <a:xfrm>
            <a:off x="5562600" y="1219200"/>
            <a:ext cx="1905000" cy="1676400"/>
          </a:xfrm>
          <a:prstGeom prst="rect">
            <a:avLst/>
          </a:prstGeom>
        </p:spPr>
      </p:pic>
      <p:sp>
        <p:nvSpPr>
          <p:cNvPr id="3" name="Footer Placeholder 2"/>
          <p:cNvSpPr>
            <a:spLocks noGrp="1"/>
          </p:cNvSpPr>
          <p:nvPr>
            <p:ph type="ftr" sz="quarter" idx="10"/>
          </p:nvPr>
        </p:nvSpPr>
        <p:spPr/>
        <p:txBody>
          <a:bodyPr/>
          <a:lstStyle/>
          <a:p>
            <a:pPr>
              <a:defRPr/>
            </a:pPr>
            <a:endParaRPr lang="en-US" altLang="en-US" dirty="0"/>
          </a:p>
        </p:txBody>
      </p:sp>
    </p:spTree>
    <p:extLst>
      <p:ext uri="{BB962C8B-B14F-4D97-AF65-F5344CB8AC3E}">
        <p14:creationId xmlns:p14="http://schemas.microsoft.com/office/powerpoint/2010/main" val="3551991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pPr eaLnBrk="1" hangingPunct="1"/>
            <a:r>
              <a:rPr lang="en-US" sz="4000" smtClean="0"/>
              <a:t>Recall &amp; Precision</a:t>
            </a:r>
          </a:p>
        </p:txBody>
      </p:sp>
      <p:sp>
        <p:nvSpPr>
          <p:cNvPr id="22" name="Rectangle 21"/>
          <p:cNvSpPr/>
          <p:nvPr/>
        </p:nvSpPr>
        <p:spPr>
          <a:xfrm>
            <a:off x="457200" y="1905000"/>
            <a:ext cx="5181600" cy="3581400"/>
          </a:xfrm>
          <a:prstGeom prst="rect">
            <a:avLst/>
          </a:prstGeom>
          <a:solidFill>
            <a:schemeClr val="accent1">
              <a:alpha val="15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 name="Rectangle 23"/>
          <p:cNvSpPr/>
          <p:nvPr/>
        </p:nvSpPr>
        <p:spPr>
          <a:xfrm>
            <a:off x="5943600" y="2133600"/>
            <a:ext cx="2743200" cy="2362200"/>
          </a:xfrm>
          <a:prstGeom prst="rect">
            <a:avLst/>
          </a:prstGeom>
          <a:no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 name="TextBox 27"/>
          <p:cNvSpPr txBox="1">
            <a:spLocks noChangeArrowheads="1"/>
          </p:cNvSpPr>
          <p:nvPr/>
        </p:nvSpPr>
        <p:spPr bwMode="auto">
          <a:xfrm>
            <a:off x="6248400" y="2819400"/>
            <a:ext cx="2362200" cy="1477963"/>
          </a:xfrm>
          <a:prstGeom prst="rect">
            <a:avLst/>
          </a:prstGeom>
          <a:noFill/>
          <a:ln w="9525">
            <a:noFill/>
            <a:miter lim="800000"/>
            <a:headEnd/>
            <a:tailEnd/>
          </a:ln>
        </p:spPr>
        <p:txBody>
          <a:bodyPr>
            <a:spAutoFit/>
          </a:bodyPr>
          <a:lstStyle/>
          <a:p>
            <a:pPr>
              <a:buFont typeface="Arial" charset="0"/>
              <a:buChar char="•"/>
            </a:pPr>
            <a:r>
              <a:rPr lang="en-US" sz="2000"/>
              <a:t> Recall = 30.5%</a:t>
            </a:r>
          </a:p>
          <a:p>
            <a:pPr>
              <a:spcBef>
                <a:spcPts val="1800"/>
              </a:spcBef>
              <a:buFont typeface="Arial" charset="0"/>
              <a:buChar char="•"/>
            </a:pPr>
            <a:r>
              <a:rPr lang="en-US" sz="2000"/>
              <a:t> Precision = 7.7%</a:t>
            </a:r>
          </a:p>
          <a:p>
            <a:pPr>
              <a:spcBef>
                <a:spcPts val="1800"/>
              </a:spcBef>
              <a:buFont typeface="Arial" charset="0"/>
              <a:buChar char="•"/>
            </a:pPr>
            <a:r>
              <a:rPr lang="en-US" sz="2000"/>
              <a:t> F1 = 12.3%</a:t>
            </a:r>
          </a:p>
        </p:txBody>
      </p:sp>
      <p:sp>
        <p:nvSpPr>
          <p:cNvPr id="30" name="TextBox 29"/>
          <p:cNvSpPr txBox="1">
            <a:spLocks noChangeArrowheads="1"/>
          </p:cNvSpPr>
          <p:nvPr/>
        </p:nvSpPr>
        <p:spPr bwMode="auto">
          <a:xfrm>
            <a:off x="6096000" y="2209800"/>
            <a:ext cx="1981200" cy="461963"/>
          </a:xfrm>
          <a:prstGeom prst="rect">
            <a:avLst/>
          </a:prstGeom>
          <a:noFill/>
          <a:ln w="9525">
            <a:noFill/>
            <a:miter lim="800000"/>
            <a:headEnd/>
            <a:tailEnd/>
          </a:ln>
        </p:spPr>
        <p:txBody>
          <a:bodyPr>
            <a:spAutoFit/>
          </a:bodyPr>
          <a:lstStyle/>
          <a:p>
            <a:r>
              <a:rPr lang="en-US" sz="2400" u="sng"/>
              <a:t>Team A</a:t>
            </a:r>
          </a:p>
        </p:txBody>
      </p:sp>
      <p:sp>
        <p:nvSpPr>
          <p:cNvPr id="31" name="Oval 30"/>
          <p:cNvSpPr/>
          <p:nvPr/>
        </p:nvSpPr>
        <p:spPr>
          <a:xfrm>
            <a:off x="2133600" y="3276600"/>
            <a:ext cx="838200" cy="838200"/>
          </a:xfrm>
          <a:prstGeom prst="ellipse">
            <a:avLst/>
          </a:prstGeom>
          <a:solidFill>
            <a:srgbClr val="FF00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 name="Oval 31"/>
          <p:cNvSpPr/>
          <p:nvPr/>
        </p:nvSpPr>
        <p:spPr>
          <a:xfrm>
            <a:off x="2438400" y="2286000"/>
            <a:ext cx="1981200" cy="1828800"/>
          </a:xfrm>
          <a:prstGeom prst="ellipse">
            <a:avLst/>
          </a:prstGeom>
          <a:solidFill>
            <a:schemeClr val="accent1">
              <a:lumMod val="50000"/>
              <a:alpha val="3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487734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8" grpId="0"/>
      <p:bldP spid="30" grpId="0"/>
      <p:bldP spid="3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eaLnBrk="1" hangingPunct="1"/>
            <a:r>
              <a:rPr lang="en-US" sz="4000" smtClean="0"/>
              <a:t>Recall &amp; Precision</a:t>
            </a:r>
          </a:p>
        </p:txBody>
      </p:sp>
      <p:sp>
        <p:nvSpPr>
          <p:cNvPr id="22" name="Rectangle 21"/>
          <p:cNvSpPr/>
          <p:nvPr/>
        </p:nvSpPr>
        <p:spPr>
          <a:xfrm>
            <a:off x="457200" y="1905000"/>
            <a:ext cx="5181600" cy="3581400"/>
          </a:xfrm>
          <a:prstGeom prst="rect">
            <a:avLst/>
          </a:prstGeom>
          <a:solidFill>
            <a:schemeClr val="accent1">
              <a:alpha val="15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 name="Rectangle 23"/>
          <p:cNvSpPr/>
          <p:nvPr/>
        </p:nvSpPr>
        <p:spPr>
          <a:xfrm>
            <a:off x="5943600" y="2133600"/>
            <a:ext cx="2743200" cy="2362200"/>
          </a:xfrm>
          <a:prstGeom prst="rect">
            <a:avLst/>
          </a:prstGeom>
          <a:no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 name="TextBox 27"/>
          <p:cNvSpPr txBox="1">
            <a:spLocks noChangeArrowheads="1"/>
          </p:cNvSpPr>
          <p:nvPr/>
        </p:nvSpPr>
        <p:spPr bwMode="auto">
          <a:xfrm>
            <a:off x="6248400" y="2819400"/>
            <a:ext cx="2514600" cy="1477963"/>
          </a:xfrm>
          <a:prstGeom prst="rect">
            <a:avLst/>
          </a:prstGeom>
          <a:noFill/>
          <a:ln w="9525">
            <a:noFill/>
            <a:miter lim="800000"/>
            <a:headEnd/>
            <a:tailEnd/>
          </a:ln>
        </p:spPr>
        <p:txBody>
          <a:bodyPr>
            <a:spAutoFit/>
          </a:bodyPr>
          <a:lstStyle/>
          <a:p>
            <a:pPr>
              <a:buFont typeface="Arial" charset="0"/>
              <a:buChar char="•"/>
            </a:pPr>
            <a:r>
              <a:rPr lang="en-US" sz="2000"/>
              <a:t> Recall = 19.8%</a:t>
            </a:r>
          </a:p>
          <a:p>
            <a:pPr>
              <a:spcBef>
                <a:spcPts val="1800"/>
              </a:spcBef>
              <a:buFont typeface="Arial" charset="0"/>
              <a:buChar char="•"/>
            </a:pPr>
            <a:r>
              <a:rPr lang="en-US" sz="2000"/>
              <a:t> Precision = 16.9%</a:t>
            </a:r>
          </a:p>
          <a:p>
            <a:pPr>
              <a:spcBef>
                <a:spcPts val="1800"/>
              </a:spcBef>
              <a:buFont typeface="Arial" charset="0"/>
              <a:buChar char="•"/>
            </a:pPr>
            <a:r>
              <a:rPr lang="en-US" sz="2000"/>
              <a:t> F1 = 18.3%</a:t>
            </a:r>
          </a:p>
        </p:txBody>
      </p:sp>
      <p:sp>
        <p:nvSpPr>
          <p:cNvPr id="30" name="TextBox 29"/>
          <p:cNvSpPr txBox="1">
            <a:spLocks noChangeArrowheads="1"/>
          </p:cNvSpPr>
          <p:nvPr/>
        </p:nvSpPr>
        <p:spPr bwMode="auto">
          <a:xfrm>
            <a:off x="6096000" y="2209800"/>
            <a:ext cx="1981200" cy="461963"/>
          </a:xfrm>
          <a:prstGeom prst="rect">
            <a:avLst/>
          </a:prstGeom>
          <a:noFill/>
          <a:ln w="9525">
            <a:noFill/>
            <a:miter lim="800000"/>
            <a:headEnd/>
            <a:tailEnd/>
          </a:ln>
        </p:spPr>
        <p:txBody>
          <a:bodyPr>
            <a:spAutoFit/>
          </a:bodyPr>
          <a:lstStyle/>
          <a:p>
            <a:r>
              <a:rPr lang="en-US" sz="2400" u="sng"/>
              <a:t>Team B</a:t>
            </a:r>
          </a:p>
        </p:txBody>
      </p:sp>
      <p:sp>
        <p:nvSpPr>
          <p:cNvPr id="31" name="Oval 30"/>
          <p:cNvSpPr/>
          <p:nvPr/>
        </p:nvSpPr>
        <p:spPr>
          <a:xfrm>
            <a:off x="2133600" y="3276600"/>
            <a:ext cx="838200" cy="838200"/>
          </a:xfrm>
          <a:prstGeom prst="ellipse">
            <a:avLst/>
          </a:prstGeom>
          <a:solidFill>
            <a:srgbClr val="FF00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 name="Oval 31"/>
          <p:cNvSpPr/>
          <p:nvPr/>
        </p:nvSpPr>
        <p:spPr>
          <a:xfrm>
            <a:off x="2514600" y="2819400"/>
            <a:ext cx="914400" cy="914400"/>
          </a:xfrm>
          <a:prstGeom prst="ellipse">
            <a:avLst/>
          </a:prstGeom>
          <a:solidFill>
            <a:schemeClr val="accent1">
              <a:lumMod val="50000"/>
              <a:alpha val="3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736691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8" grpId="0"/>
      <p:bldP spid="30" grpId="0"/>
      <p:bldP spid="3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sz="4000" smtClean="0"/>
              <a:t>Recall &amp; Precision</a:t>
            </a:r>
          </a:p>
        </p:txBody>
      </p:sp>
      <p:sp>
        <p:nvSpPr>
          <p:cNvPr id="22" name="Rectangle 21"/>
          <p:cNvSpPr/>
          <p:nvPr/>
        </p:nvSpPr>
        <p:spPr>
          <a:xfrm>
            <a:off x="457200" y="1905000"/>
            <a:ext cx="5181600" cy="3581400"/>
          </a:xfrm>
          <a:prstGeom prst="rect">
            <a:avLst/>
          </a:prstGeom>
          <a:solidFill>
            <a:schemeClr val="accent1">
              <a:alpha val="15000"/>
            </a:schemeClr>
          </a:solid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 name="Rectangle 23"/>
          <p:cNvSpPr/>
          <p:nvPr/>
        </p:nvSpPr>
        <p:spPr>
          <a:xfrm>
            <a:off x="5943600" y="2133600"/>
            <a:ext cx="2743200" cy="2362200"/>
          </a:xfrm>
          <a:prstGeom prst="rect">
            <a:avLst/>
          </a:prstGeom>
          <a:noFill/>
          <a:ln>
            <a:solidFill>
              <a:schemeClr val="accent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 name="TextBox 27"/>
          <p:cNvSpPr txBox="1">
            <a:spLocks noChangeArrowheads="1"/>
          </p:cNvSpPr>
          <p:nvPr/>
        </p:nvSpPr>
        <p:spPr bwMode="auto">
          <a:xfrm>
            <a:off x="6248400" y="2819400"/>
            <a:ext cx="2514600" cy="1477963"/>
          </a:xfrm>
          <a:prstGeom prst="rect">
            <a:avLst/>
          </a:prstGeom>
          <a:noFill/>
          <a:ln w="9525">
            <a:noFill/>
            <a:miter lim="800000"/>
            <a:headEnd/>
            <a:tailEnd/>
          </a:ln>
        </p:spPr>
        <p:txBody>
          <a:bodyPr>
            <a:spAutoFit/>
          </a:bodyPr>
          <a:lstStyle/>
          <a:p>
            <a:pPr>
              <a:buFont typeface="Arial" charset="0"/>
              <a:buChar char="•"/>
            </a:pPr>
            <a:r>
              <a:rPr lang="en-US" sz="2000"/>
              <a:t> Recall = 76.2%</a:t>
            </a:r>
          </a:p>
          <a:p>
            <a:pPr>
              <a:spcBef>
                <a:spcPts val="1800"/>
              </a:spcBef>
              <a:buFont typeface="Arial" charset="0"/>
              <a:buChar char="•"/>
            </a:pPr>
            <a:r>
              <a:rPr lang="en-US" sz="2000"/>
              <a:t> Precision = 84.4%</a:t>
            </a:r>
          </a:p>
          <a:p>
            <a:pPr>
              <a:spcBef>
                <a:spcPts val="1800"/>
              </a:spcBef>
              <a:buFont typeface="Arial" charset="0"/>
              <a:buChar char="•"/>
            </a:pPr>
            <a:r>
              <a:rPr lang="en-US" sz="2000"/>
              <a:t> F1 = 80.1%</a:t>
            </a:r>
          </a:p>
        </p:txBody>
      </p:sp>
      <p:sp>
        <p:nvSpPr>
          <p:cNvPr id="30" name="TextBox 29"/>
          <p:cNvSpPr txBox="1">
            <a:spLocks noChangeArrowheads="1"/>
          </p:cNvSpPr>
          <p:nvPr/>
        </p:nvSpPr>
        <p:spPr bwMode="auto">
          <a:xfrm>
            <a:off x="6096000" y="2209800"/>
            <a:ext cx="1981200" cy="461963"/>
          </a:xfrm>
          <a:prstGeom prst="rect">
            <a:avLst/>
          </a:prstGeom>
          <a:noFill/>
          <a:ln w="9525">
            <a:noFill/>
            <a:miter lim="800000"/>
            <a:headEnd/>
            <a:tailEnd/>
          </a:ln>
        </p:spPr>
        <p:txBody>
          <a:bodyPr>
            <a:spAutoFit/>
          </a:bodyPr>
          <a:lstStyle/>
          <a:p>
            <a:r>
              <a:rPr lang="en-US" sz="2400" u="sng"/>
              <a:t>Team C</a:t>
            </a:r>
          </a:p>
        </p:txBody>
      </p:sp>
      <p:sp>
        <p:nvSpPr>
          <p:cNvPr id="31" name="Oval 30"/>
          <p:cNvSpPr/>
          <p:nvPr/>
        </p:nvSpPr>
        <p:spPr>
          <a:xfrm>
            <a:off x="2133600" y="3276600"/>
            <a:ext cx="838200" cy="838200"/>
          </a:xfrm>
          <a:prstGeom prst="ellipse">
            <a:avLst/>
          </a:prstGeom>
          <a:solidFill>
            <a:srgbClr val="FF00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 name="Oval 31"/>
          <p:cNvSpPr/>
          <p:nvPr/>
        </p:nvSpPr>
        <p:spPr>
          <a:xfrm>
            <a:off x="2209800" y="3200400"/>
            <a:ext cx="838200" cy="838200"/>
          </a:xfrm>
          <a:prstGeom prst="ellipse">
            <a:avLst/>
          </a:prstGeom>
          <a:solidFill>
            <a:schemeClr val="accent1">
              <a:lumMod val="50000"/>
              <a:alpha val="3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588835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8" grpId="0"/>
      <p:bldP spid="30" grpId="0"/>
      <p:bldP spid="3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5"/>
          <p:cNvSpPr>
            <a:spLocks noGrp="1"/>
          </p:cNvSpPr>
          <p:nvPr>
            <p:ph type="sldNum" sz="quarter" idx="4294967295"/>
          </p:nvPr>
        </p:nvSpPr>
        <p:spPr>
          <a:xfrm>
            <a:off x="6553200" y="6356350"/>
            <a:ext cx="2133600" cy="365125"/>
          </a:xfrm>
          <a:prstGeom prst="rect">
            <a:avLst/>
          </a:prstGeom>
          <a:noFill/>
        </p:spPr>
        <p:txBody>
          <a:bodyPr/>
          <a:lstStyle/>
          <a:p>
            <a:fld id="{999FE9D8-0400-4052-BEEA-267F2A7CA406}" type="slidenum">
              <a:rPr lang="en-US"/>
              <a:pPr/>
              <a:t>43</a:t>
            </a:fld>
            <a:endParaRPr lang="en-US"/>
          </a:p>
        </p:txBody>
      </p:sp>
      <p:sp>
        <p:nvSpPr>
          <p:cNvPr id="606210" name="Rectangle 2"/>
          <p:cNvSpPr>
            <a:spLocks noGrp="1" noChangeArrowheads="1"/>
          </p:cNvSpPr>
          <p:nvPr>
            <p:ph type="title"/>
          </p:nvPr>
        </p:nvSpPr>
        <p:spPr>
          <a:effectLst>
            <a:outerShdw dist="35921" dir="2700000" algn="ctr" rotWithShape="0">
              <a:schemeClr val="bg2"/>
            </a:outerShdw>
          </a:effectLst>
        </p:spPr>
        <p:txBody>
          <a:bodyPr/>
          <a:lstStyle/>
          <a:p>
            <a:pPr eaLnBrk="1" hangingPunct="1">
              <a:defRPr/>
            </a:pPr>
            <a:r>
              <a:rPr lang="en-US" smtClean="0"/>
              <a:t>What is TREC?</a:t>
            </a:r>
            <a:endParaRPr lang="en-US" smtClean="0">
              <a:cs typeface="Arial" charset="0"/>
            </a:endParaRPr>
          </a:p>
        </p:txBody>
      </p:sp>
      <p:sp>
        <p:nvSpPr>
          <p:cNvPr id="43012" name="Rectangle 3"/>
          <p:cNvSpPr>
            <a:spLocks noGrp="1" noChangeArrowheads="1"/>
          </p:cNvSpPr>
          <p:nvPr>
            <p:ph type="body" idx="1"/>
          </p:nvPr>
        </p:nvSpPr>
        <p:spPr/>
        <p:txBody>
          <a:bodyPr>
            <a:normAutofit fontScale="92500"/>
          </a:bodyPr>
          <a:lstStyle/>
          <a:p>
            <a:pPr eaLnBrk="1" hangingPunct="1">
              <a:lnSpc>
                <a:spcPct val="90000"/>
              </a:lnSpc>
            </a:pPr>
            <a:r>
              <a:rPr lang="en-US" sz="2600" b="1" smtClean="0"/>
              <a:t>Conference series co-sponsored by the National Institute of Standards and Technology (NIST) and the Advanced Research and Development Activity (ARDA) of the Department of Defense</a:t>
            </a:r>
          </a:p>
          <a:p>
            <a:pPr eaLnBrk="1" hangingPunct="1">
              <a:lnSpc>
                <a:spcPct val="90000"/>
              </a:lnSpc>
            </a:pPr>
            <a:r>
              <a:rPr lang="en-US" sz="2600" b="1" smtClean="0"/>
              <a:t>Designed to promote research into the science of information retrieval</a:t>
            </a:r>
          </a:p>
          <a:p>
            <a:pPr eaLnBrk="1" hangingPunct="1">
              <a:lnSpc>
                <a:spcPct val="90000"/>
              </a:lnSpc>
            </a:pPr>
            <a:r>
              <a:rPr lang="en-US" sz="2600" b="1" smtClean="0"/>
              <a:t>First TREC conference was in 1992</a:t>
            </a:r>
          </a:p>
          <a:p>
            <a:pPr eaLnBrk="1" hangingPunct="1">
              <a:lnSpc>
                <a:spcPct val="90000"/>
              </a:lnSpc>
            </a:pPr>
            <a:r>
              <a:rPr lang="en-US" sz="2600" b="1" smtClean="0"/>
              <a:t>15</a:t>
            </a:r>
            <a:r>
              <a:rPr lang="en-US" sz="2600" b="1" baseline="30000" smtClean="0"/>
              <a:t>th</a:t>
            </a:r>
            <a:r>
              <a:rPr lang="en-US" sz="2600" b="1" smtClean="0"/>
              <a:t> Conference held November 15-17, 2006 in U.S. in Gaithersburg, Maryland (NIST headquarters)</a:t>
            </a:r>
          </a:p>
          <a:p>
            <a:pPr eaLnBrk="1" hangingPunct="1">
              <a:lnSpc>
                <a:spcPct val="90000"/>
              </a:lnSpc>
              <a:buFont typeface="Wingdings" pitchFamily="56" charset="2"/>
              <a:buNone/>
            </a:pPr>
            <a:endParaRPr lang="en-US" sz="2600" b="1" smtClean="0"/>
          </a:p>
          <a:p>
            <a:pPr eaLnBrk="1" hangingPunct="1">
              <a:lnSpc>
                <a:spcPct val="90000"/>
              </a:lnSpc>
              <a:buFont typeface="Wingdings" pitchFamily="56" charset="2"/>
              <a:buNone/>
            </a:pPr>
            <a:endParaRPr lang="en-US" sz="2600" b="1" smtClean="0"/>
          </a:p>
          <a:p>
            <a:pPr eaLnBrk="1" hangingPunct="1">
              <a:lnSpc>
                <a:spcPct val="90000"/>
              </a:lnSpc>
            </a:pPr>
            <a:endParaRPr lang="en-US" sz="2600" b="1" smtClean="0"/>
          </a:p>
        </p:txBody>
      </p:sp>
    </p:spTree>
    <p:extLst>
      <p:ext uri="{BB962C8B-B14F-4D97-AF65-F5344CB8AC3E}">
        <p14:creationId xmlns:p14="http://schemas.microsoft.com/office/powerpoint/2010/main" val="295124895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5"/>
          <p:cNvSpPr>
            <a:spLocks noGrp="1"/>
          </p:cNvSpPr>
          <p:nvPr>
            <p:ph type="sldNum" sz="quarter" idx="4294967295"/>
          </p:nvPr>
        </p:nvSpPr>
        <p:spPr>
          <a:xfrm>
            <a:off x="6553200" y="6356350"/>
            <a:ext cx="2133600" cy="365125"/>
          </a:xfrm>
          <a:prstGeom prst="rect">
            <a:avLst/>
          </a:prstGeom>
          <a:noFill/>
        </p:spPr>
        <p:txBody>
          <a:bodyPr/>
          <a:lstStyle/>
          <a:p>
            <a:fld id="{A51939C6-D0EE-41DB-B813-1C5C38EA55B2}" type="slidenum">
              <a:rPr lang="en-US"/>
              <a:pPr/>
              <a:t>44</a:t>
            </a:fld>
            <a:endParaRPr lang="en-US"/>
          </a:p>
        </p:txBody>
      </p:sp>
      <p:sp>
        <p:nvSpPr>
          <p:cNvPr id="608258" name="Rectangle 2"/>
          <p:cNvSpPr>
            <a:spLocks noGrp="1" noChangeArrowheads="1"/>
          </p:cNvSpPr>
          <p:nvPr>
            <p:ph type="title"/>
          </p:nvPr>
        </p:nvSpPr>
        <p:spPr>
          <a:effectLst>
            <a:outerShdw dist="35921" dir="2700000" algn="ctr" rotWithShape="0">
              <a:schemeClr val="bg2"/>
            </a:outerShdw>
          </a:effectLst>
        </p:spPr>
        <p:txBody>
          <a:bodyPr/>
          <a:lstStyle/>
          <a:p>
            <a:pPr eaLnBrk="1" hangingPunct="1">
              <a:defRPr/>
            </a:pPr>
            <a:r>
              <a:rPr lang="en-US" smtClean="0">
                <a:cs typeface="Arial" charset="0"/>
              </a:rPr>
              <a:t>TREC Legal Track</a:t>
            </a:r>
          </a:p>
        </p:txBody>
      </p:sp>
      <p:sp>
        <p:nvSpPr>
          <p:cNvPr id="44036" name="Rectangle 3"/>
          <p:cNvSpPr>
            <a:spLocks noGrp="1" noChangeArrowheads="1"/>
          </p:cNvSpPr>
          <p:nvPr>
            <p:ph type="body" idx="1"/>
          </p:nvPr>
        </p:nvSpPr>
        <p:spPr>
          <a:xfrm>
            <a:off x="685800" y="1676400"/>
            <a:ext cx="7772400" cy="4495800"/>
          </a:xfrm>
        </p:spPr>
        <p:txBody>
          <a:bodyPr>
            <a:normAutofit fontScale="92500" lnSpcReduction="10000"/>
          </a:bodyPr>
          <a:lstStyle/>
          <a:p>
            <a:pPr eaLnBrk="1" hangingPunct="1">
              <a:lnSpc>
                <a:spcPct val="80000"/>
              </a:lnSpc>
              <a:buFont typeface="Wingdings" pitchFamily="56" charset="2"/>
              <a:buNone/>
            </a:pPr>
            <a:endParaRPr lang="en-US" sz="1200" dirty="0" smtClean="0"/>
          </a:p>
          <a:p>
            <a:pPr eaLnBrk="1" hangingPunct="1">
              <a:lnSpc>
                <a:spcPct val="80000"/>
              </a:lnSpc>
            </a:pPr>
            <a:r>
              <a:rPr lang="en-US" sz="1700" b="1" dirty="0" smtClean="0"/>
              <a:t>The TREC Legal Track was designed to evaluate the effectiveness of search technologies in a real-world legal context</a:t>
            </a:r>
          </a:p>
          <a:p>
            <a:pPr eaLnBrk="1" hangingPunct="1">
              <a:lnSpc>
                <a:spcPct val="80000"/>
              </a:lnSpc>
            </a:pPr>
            <a:r>
              <a:rPr lang="en-US" sz="1700" b="1" dirty="0" smtClean="0"/>
              <a:t>First of a kind study using nonproprietary data since Blair/</a:t>
            </a:r>
            <a:r>
              <a:rPr lang="en-US" sz="1700" b="1" dirty="0" err="1" smtClean="0"/>
              <a:t>Maron</a:t>
            </a:r>
            <a:r>
              <a:rPr lang="en-US" sz="1700" b="1" dirty="0" smtClean="0"/>
              <a:t> research in 1985 </a:t>
            </a:r>
          </a:p>
          <a:p>
            <a:pPr eaLnBrk="1" hangingPunct="1">
              <a:lnSpc>
                <a:spcPct val="80000"/>
              </a:lnSpc>
            </a:pPr>
            <a:r>
              <a:rPr lang="en-US" sz="1700" b="1" dirty="0" smtClean="0"/>
              <a:t>Hypothetical complaints and 100+ “requests to produce” drafted by members of The Sedona Conference®</a:t>
            </a:r>
          </a:p>
          <a:p>
            <a:pPr eaLnBrk="1" hangingPunct="1">
              <a:lnSpc>
                <a:spcPct val="80000"/>
              </a:lnSpc>
            </a:pPr>
            <a:r>
              <a:rPr lang="en-US" sz="1700" b="1" dirty="0" smtClean="0"/>
              <a:t>“Boolean negotiations” conducted as a baseline for search efforts </a:t>
            </a:r>
          </a:p>
          <a:p>
            <a:pPr eaLnBrk="1" hangingPunct="1">
              <a:lnSpc>
                <a:spcPct val="80000"/>
              </a:lnSpc>
            </a:pPr>
            <a:r>
              <a:rPr lang="en-US" sz="1700" b="1" dirty="0" smtClean="0"/>
              <a:t>Documents to be searched were drawn from a publicly available 7 million document tobacco litigation Master Settlement Agreement database</a:t>
            </a:r>
          </a:p>
          <a:p>
            <a:pPr eaLnBrk="1" hangingPunct="1">
              <a:lnSpc>
                <a:spcPct val="80000"/>
              </a:lnSpc>
            </a:pPr>
            <a:r>
              <a:rPr lang="en-US" sz="1700" b="1" dirty="0" smtClean="0"/>
              <a:t>New Interactive Task added in 2008 and continued in 2009 using Topic Authorities and a post-adjudication round</a:t>
            </a:r>
          </a:p>
          <a:p>
            <a:pPr eaLnBrk="1" hangingPunct="1">
              <a:lnSpc>
                <a:spcPct val="80000"/>
              </a:lnSpc>
            </a:pPr>
            <a:r>
              <a:rPr lang="en-US" sz="1700" b="1" dirty="0" smtClean="0"/>
              <a:t>In 2009, a second Enron data set was added as a separate task</a:t>
            </a:r>
          </a:p>
          <a:p>
            <a:pPr eaLnBrk="1" hangingPunct="1">
              <a:lnSpc>
                <a:spcPct val="80000"/>
              </a:lnSpc>
            </a:pPr>
            <a:r>
              <a:rPr lang="en-US" sz="1700" b="1" dirty="0" smtClean="0"/>
              <a:t>Participating teams of information scientists from around the world contributing computer runs, plus in 2008 and 2009 from legal service providers </a:t>
            </a:r>
          </a:p>
          <a:p>
            <a:pPr eaLnBrk="1" hangingPunct="1">
              <a:lnSpc>
                <a:spcPct val="80000"/>
              </a:lnSpc>
            </a:pPr>
            <a:r>
              <a:rPr lang="en-US" sz="1700" b="1" dirty="0" smtClean="0"/>
              <a:t>Results from 2009 round with 11 participants in interactive task currently being processed – will be posted on TREC website soon</a:t>
            </a:r>
          </a:p>
          <a:p>
            <a:pPr eaLnBrk="1" hangingPunct="1">
              <a:lnSpc>
                <a:spcPct val="80000"/>
              </a:lnSpc>
              <a:buFont typeface="Wingdings" pitchFamily="56" charset="2"/>
              <a:buNone/>
            </a:pPr>
            <a:endParaRPr lang="en-US" sz="1700" b="1" dirty="0" smtClean="0"/>
          </a:p>
          <a:p>
            <a:pPr eaLnBrk="1" hangingPunct="1">
              <a:lnSpc>
                <a:spcPct val="80000"/>
              </a:lnSpc>
              <a:buFont typeface="Wingdings" pitchFamily="56" charset="2"/>
              <a:buNone/>
            </a:pPr>
            <a:endParaRPr lang="en-US" sz="1200" dirty="0" smtClean="0"/>
          </a:p>
          <a:p>
            <a:pPr eaLnBrk="1" hangingPunct="1">
              <a:lnSpc>
                <a:spcPct val="80000"/>
              </a:lnSpc>
            </a:pPr>
            <a:endParaRPr lang="en-US" sz="1200" b="1" dirty="0" smtClean="0"/>
          </a:p>
        </p:txBody>
      </p:sp>
    </p:spTree>
    <p:extLst>
      <p:ext uri="{BB962C8B-B14F-4D97-AF65-F5344CB8AC3E}">
        <p14:creationId xmlns:p14="http://schemas.microsoft.com/office/powerpoint/2010/main" val="187183262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4"/>
          <p:cNvSpPr>
            <a:spLocks noGrp="1"/>
          </p:cNvSpPr>
          <p:nvPr>
            <p:ph type="sldNum" sz="quarter" idx="12"/>
          </p:nvPr>
        </p:nvSpPr>
        <p:spPr>
          <a:noFill/>
        </p:spPr>
        <p:txBody>
          <a:bodyPr/>
          <a:lstStyle/>
          <a:p>
            <a:fld id="{5AFF312F-D41D-4695-AB4F-B5C75F29501E}" type="slidenum">
              <a:rPr lang="en-US"/>
              <a:pPr/>
              <a:t>45</a:t>
            </a:fld>
            <a:endParaRPr lang="en-US"/>
          </a:p>
        </p:txBody>
      </p:sp>
      <p:sp>
        <p:nvSpPr>
          <p:cNvPr id="45059" name="Rectangle 2"/>
          <p:cNvSpPr>
            <a:spLocks noChangeArrowheads="1"/>
          </p:cNvSpPr>
          <p:nvPr/>
        </p:nvSpPr>
        <p:spPr bwMode="auto">
          <a:xfrm>
            <a:off x="304800" y="1143000"/>
            <a:ext cx="8686800" cy="5584825"/>
          </a:xfrm>
          <a:prstGeom prst="rect">
            <a:avLst/>
          </a:prstGeom>
          <a:noFill/>
          <a:ln w="9525">
            <a:noFill/>
            <a:miter lim="800000"/>
            <a:headEnd/>
            <a:tailEnd/>
          </a:ln>
        </p:spPr>
        <p:txBody>
          <a:bodyPr lIns="158700" rIns="158700" anchor="ctr">
            <a:spAutoFit/>
          </a:bodyPr>
          <a:lstStyle/>
          <a:p>
            <a:r>
              <a:rPr lang="en-US" dirty="0" err="1">
                <a:cs typeface="Arial" charset="0"/>
              </a:rPr>
              <a:t>RequestNumber</a:t>
            </a:r>
            <a:r>
              <a:rPr lang="en-US" dirty="0">
                <a:cs typeface="Arial" charset="0"/>
              </a:rPr>
              <a:t>:	</a:t>
            </a:r>
            <a:r>
              <a:rPr lang="en-US" b="1" dirty="0">
                <a:cs typeface="Arial" charset="0"/>
              </a:rPr>
              <a:t>52</a:t>
            </a:r>
          </a:p>
          <a:p>
            <a:endParaRPr lang="en-US" b="1" dirty="0">
              <a:cs typeface="Arial" charset="0"/>
            </a:endParaRPr>
          </a:p>
          <a:p>
            <a:r>
              <a:rPr lang="en-US" dirty="0" err="1">
                <a:cs typeface="Arial" charset="0"/>
              </a:rPr>
              <a:t>RequestText</a:t>
            </a:r>
            <a:r>
              <a:rPr lang="en-US" dirty="0">
                <a:cs typeface="Arial" charset="0"/>
              </a:rPr>
              <a:t>:	</a:t>
            </a:r>
            <a:r>
              <a:rPr lang="en-US" b="1" dirty="0">
                <a:cs typeface="Arial" charset="0"/>
              </a:rPr>
              <a:t>Please produce any and all documents that discuss the use</a:t>
            </a:r>
          </a:p>
          <a:p>
            <a:r>
              <a:rPr lang="en-US" b="1" dirty="0">
                <a:cs typeface="Arial" charset="0"/>
              </a:rPr>
              <a:t>		or introduction of high-phosphate fertilizers (HPF) for the </a:t>
            </a:r>
          </a:p>
          <a:p>
            <a:r>
              <a:rPr lang="en-US" b="1" dirty="0">
                <a:cs typeface="Arial" charset="0"/>
              </a:rPr>
              <a:t>		specific purpose of boosting crop yield in commercial</a:t>
            </a:r>
          </a:p>
          <a:p>
            <a:r>
              <a:rPr lang="en-US" b="1" dirty="0">
                <a:cs typeface="Arial" charset="0"/>
              </a:rPr>
              <a:t>	 	agriculture.</a:t>
            </a:r>
          </a:p>
          <a:p>
            <a:endParaRPr lang="en-US" dirty="0">
              <a:cs typeface="Arial" charset="0"/>
            </a:endParaRPr>
          </a:p>
          <a:p>
            <a:r>
              <a:rPr lang="en-US" dirty="0">
                <a:cs typeface="Arial" charset="0"/>
              </a:rPr>
              <a:t>Proposal:	</a:t>
            </a:r>
            <a:r>
              <a:rPr lang="en-US" b="1" dirty="0">
                <a:cs typeface="Arial" charset="0"/>
              </a:rPr>
              <a:t>"high-phosphate fertilizer!" AND (boost! w/5 "crop yield")</a:t>
            </a:r>
          </a:p>
          <a:p>
            <a:r>
              <a:rPr lang="en-US" b="1" dirty="0">
                <a:cs typeface="Arial" charset="0"/>
              </a:rPr>
              <a:t>		AND (commercial w/5 </a:t>
            </a:r>
            <a:r>
              <a:rPr lang="en-US" b="1" dirty="0" err="1">
                <a:cs typeface="Arial" charset="0"/>
              </a:rPr>
              <a:t>agricultur</a:t>
            </a:r>
            <a:r>
              <a:rPr lang="en-US" b="1" dirty="0">
                <a:cs typeface="Arial" charset="0"/>
              </a:rPr>
              <a:t>!)</a:t>
            </a:r>
          </a:p>
          <a:p>
            <a:endParaRPr lang="en-US" dirty="0">
              <a:cs typeface="Arial" charset="0"/>
            </a:endParaRPr>
          </a:p>
          <a:p>
            <a:r>
              <a:rPr lang="en-US" dirty="0">
                <a:cs typeface="Arial" charset="0"/>
              </a:rPr>
              <a:t>Rejoinder: 	</a:t>
            </a:r>
            <a:r>
              <a:rPr lang="en-US" b="1" dirty="0">
                <a:cs typeface="Arial" charset="0"/>
              </a:rPr>
              <a:t>(</a:t>
            </a:r>
            <a:r>
              <a:rPr lang="en-US" b="1" dirty="0" err="1">
                <a:cs typeface="Arial" charset="0"/>
              </a:rPr>
              <a:t>phosphat</a:t>
            </a:r>
            <a:r>
              <a:rPr lang="en-US" b="1" dirty="0">
                <a:cs typeface="Arial" charset="0"/>
              </a:rPr>
              <a:t>! OR </a:t>
            </a:r>
            <a:r>
              <a:rPr lang="en-US" b="1" dirty="0" err="1">
                <a:cs typeface="Arial" charset="0"/>
              </a:rPr>
              <a:t>hpf</a:t>
            </a:r>
            <a:r>
              <a:rPr lang="en-US" b="1" dirty="0">
                <a:cs typeface="Arial" charset="0"/>
              </a:rPr>
              <a:t> OR phosphorus OR </a:t>
            </a:r>
            <a:r>
              <a:rPr lang="en-US" b="1" dirty="0" err="1">
                <a:cs typeface="Arial" charset="0"/>
              </a:rPr>
              <a:t>fertiliz</a:t>
            </a:r>
            <a:r>
              <a:rPr lang="en-US" b="1" dirty="0">
                <a:cs typeface="Arial" charset="0"/>
              </a:rPr>
              <a:t>!) </a:t>
            </a:r>
          </a:p>
          <a:p>
            <a:r>
              <a:rPr lang="en-US" b="1" dirty="0">
                <a:cs typeface="Arial" charset="0"/>
              </a:rPr>
              <a:t>		AND (yield! OR output OR </a:t>
            </a:r>
            <a:r>
              <a:rPr lang="en-US" b="1" dirty="0" err="1">
                <a:cs typeface="Arial" charset="0"/>
              </a:rPr>
              <a:t>produc</a:t>
            </a:r>
            <a:r>
              <a:rPr lang="en-US" b="1" dirty="0">
                <a:cs typeface="Arial" charset="0"/>
              </a:rPr>
              <a:t>! OR crop OR crops)</a:t>
            </a:r>
            <a:endParaRPr lang="en-US" dirty="0">
              <a:cs typeface="Arial" charset="0"/>
            </a:endParaRPr>
          </a:p>
          <a:p>
            <a:endParaRPr lang="en-US" dirty="0"/>
          </a:p>
          <a:p>
            <a:r>
              <a:rPr lang="en-US" dirty="0" err="1"/>
              <a:t>FinalQuery</a:t>
            </a:r>
            <a:r>
              <a:rPr lang="en-US" dirty="0"/>
              <a:t>:	</a:t>
            </a:r>
            <a:r>
              <a:rPr lang="en-US" b="1" dirty="0"/>
              <a:t>(("high-</a:t>
            </a:r>
            <a:r>
              <a:rPr lang="en-US" b="1" dirty="0" err="1"/>
              <a:t>phosphat</a:t>
            </a:r>
            <a:r>
              <a:rPr lang="en-US" b="1" dirty="0"/>
              <a:t>! </a:t>
            </a:r>
            <a:r>
              <a:rPr lang="en-US" b="1" dirty="0" err="1"/>
              <a:t>fertiliz</a:t>
            </a:r>
            <a:r>
              <a:rPr lang="en-US" b="1" dirty="0"/>
              <a:t>!" OR </a:t>
            </a:r>
            <a:r>
              <a:rPr lang="en-US" b="1" dirty="0" err="1"/>
              <a:t>hpf</a:t>
            </a:r>
            <a:r>
              <a:rPr lang="en-US" b="1" dirty="0"/>
              <a:t>) OR </a:t>
            </a:r>
          </a:p>
          <a:p>
            <a:r>
              <a:rPr lang="en-US" b="1" dirty="0"/>
              <a:t>		((</a:t>
            </a:r>
            <a:r>
              <a:rPr lang="en-US" b="1" dirty="0" err="1"/>
              <a:t>phosphat</a:t>
            </a:r>
            <a:r>
              <a:rPr lang="en-US" b="1" dirty="0"/>
              <a:t>! OR phosphorus) w/15 (</a:t>
            </a:r>
            <a:r>
              <a:rPr lang="en-US" b="1" dirty="0" err="1"/>
              <a:t>fertiliz</a:t>
            </a:r>
            <a:r>
              <a:rPr lang="en-US" b="1" dirty="0"/>
              <a:t>! OR soil))) AND</a:t>
            </a:r>
          </a:p>
          <a:p>
            <a:r>
              <a:rPr lang="en-US" b="1" dirty="0"/>
              <a:t>	 	(boost! OR </a:t>
            </a:r>
            <a:r>
              <a:rPr lang="en-US" b="1" dirty="0" err="1"/>
              <a:t>increas</a:t>
            </a:r>
            <a:r>
              <a:rPr lang="en-US" b="1" dirty="0"/>
              <a:t>! OR </a:t>
            </a:r>
            <a:r>
              <a:rPr lang="en-US" b="1" dirty="0" err="1"/>
              <a:t>rais</a:t>
            </a:r>
            <a:r>
              <a:rPr lang="en-US" b="1" dirty="0"/>
              <a:t>! OR augment! OR affect! OR</a:t>
            </a:r>
          </a:p>
          <a:p>
            <a:r>
              <a:rPr lang="en-US" b="1" dirty="0"/>
              <a:t> 		effect! OR </a:t>
            </a:r>
            <a:r>
              <a:rPr lang="en-US" b="1" dirty="0" err="1"/>
              <a:t>multipl</a:t>
            </a:r>
            <a:r>
              <a:rPr lang="en-US" b="1" dirty="0"/>
              <a:t>! OR </a:t>
            </a:r>
            <a:r>
              <a:rPr lang="en-US" b="1" dirty="0" err="1"/>
              <a:t>doubl</a:t>
            </a:r>
            <a:r>
              <a:rPr lang="en-US" b="1" dirty="0"/>
              <a:t>! OR </a:t>
            </a:r>
            <a:r>
              <a:rPr lang="en-US" b="1" dirty="0" err="1"/>
              <a:t>tripl</a:t>
            </a:r>
            <a:r>
              <a:rPr lang="en-US" b="1" dirty="0"/>
              <a:t>! OR high! OR greater)</a:t>
            </a:r>
          </a:p>
          <a:p>
            <a:r>
              <a:rPr lang="en-US" b="1" dirty="0"/>
              <a:t>	 	AND (yield! OR output OR </a:t>
            </a:r>
            <a:r>
              <a:rPr lang="en-US" b="1" dirty="0" err="1"/>
              <a:t>produc</a:t>
            </a:r>
            <a:r>
              <a:rPr lang="en-US" b="1" dirty="0"/>
              <a:t>! OR crop OR crops)</a:t>
            </a:r>
          </a:p>
          <a:p>
            <a:endParaRPr lang="en-US" dirty="0">
              <a:cs typeface="Arial" charset="0"/>
            </a:endParaRPr>
          </a:p>
          <a:p>
            <a:r>
              <a:rPr lang="en-US" dirty="0">
                <a:cs typeface="Arial" charset="0"/>
              </a:rPr>
              <a:t>B: 		</a:t>
            </a:r>
            <a:r>
              <a:rPr lang="en-US" b="1" dirty="0">
                <a:cs typeface="Arial" charset="0"/>
              </a:rPr>
              <a:t>3078</a:t>
            </a:r>
          </a:p>
        </p:txBody>
      </p:sp>
      <p:sp>
        <p:nvSpPr>
          <p:cNvPr id="45060" name="Rectangle 3"/>
          <p:cNvSpPr>
            <a:spLocks noGrp="1" noChangeArrowheads="1"/>
          </p:cNvSpPr>
          <p:nvPr>
            <p:ph type="title"/>
          </p:nvPr>
        </p:nvSpPr>
        <p:spPr>
          <a:xfrm>
            <a:off x="457200" y="0"/>
            <a:ext cx="8229600" cy="1143000"/>
          </a:xfrm>
        </p:spPr>
        <p:txBody>
          <a:bodyPr/>
          <a:lstStyle/>
          <a:p>
            <a:pPr eaLnBrk="1" hangingPunct="1"/>
            <a:r>
              <a:rPr lang="en-US" sz="3200" dirty="0" smtClean="0"/>
              <a:t>		TREC Legal Track: Example of Prior </a:t>
            </a:r>
            <a:br>
              <a:rPr lang="en-US" sz="3200" dirty="0" smtClean="0"/>
            </a:br>
            <a:r>
              <a:rPr lang="en-US" sz="3200" dirty="0" smtClean="0"/>
              <a:t>		Year Ad Hoc Topic</a:t>
            </a:r>
          </a:p>
        </p:txBody>
      </p:sp>
    </p:spTree>
    <p:extLst>
      <p:ext uri="{BB962C8B-B14F-4D97-AF65-F5344CB8AC3E}">
        <p14:creationId xmlns:p14="http://schemas.microsoft.com/office/powerpoint/2010/main" val="353491063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ctrTitle"/>
          </p:nvPr>
        </p:nvSpPr>
        <p:spPr>
          <a:xfrm>
            <a:off x="381000" y="466725"/>
            <a:ext cx="8382000" cy="2133600"/>
          </a:xfrm>
        </p:spPr>
        <p:txBody>
          <a:bodyPr/>
          <a:lstStyle/>
          <a:p>
            <a:pPr eaLnBrk="1" hangingPunct="1"/>
            <a:r>
              <a:rPr lang="en-US" sz="4400" b="0" dirty="0" smtClean="0"/>
              <a:t>			Beyond Boolean: 				getting at the “dark 				matter”</a:t>
            </a:r>
            <a:br>
              <a:rPr lang="en-US" sz="4400" b="0" dirty="0" smtClean="0"/>
            </a:br>
            <a:r>
              <a:rPr lang="en-US" sz="2000" b="0" dirty="0" smtClean="0"/>
              <a:t>	(</a:t>
            </a:r>
            <a:r>
              <a:rPr lang="en-US" sz="2000" b="0" i="1" dirty="0" smtClean="0"/>
              <a:t>i.e., relevant documents not found by keyword searches alone)</a:t>
            </a:r>
            <a:endParaRPr lang="en-US" sz="2000" b="0" dirty="0" smtClean="0"/>
          </a:p>
        </p:txBody>
      </p:sp>
      <p:sp>
        <p:nvSpPr>
          <p:cNvPr id="46083" name="Rectangle 3"/>
          <p:cNvSpPr>
            <a:spLocks noGrp="1" noChangeArrowheads="1"/>
          </p:cNvSpPr>
          <p:nvPr>
            <p:ph type="subTitle" idx="1"/>
          </p:nvPr>
        </p:nvSpPr>
        <p:spPr/>
        <p:txBody>
          <a:bodyPr>
            <a:normAutofit fontScale="85000" lnSpcReduction="20000"/>
          </a:bodyPr>
          <a:lstStyle/>
          <a:p>
            <a:pPr eaLnBrk="1" hangingPunct="1"/>
            <a:endParaRPr lang="en-US" smtClean="0"/>
          </a:p>
        </p:txBody>
      </p:sp>
      <p:pic>
        <p:nvPicPr>
          <p:cNvPr id="46084" name="Picture 4" descr="small_web"/>
          <p:cNvPicPr>
            <a:picLocks noChangeAspect="1" noChangeArrowheads="1"/>
          </p:cNvPicPr>
          <p:nvPr/>
        </p:nvPicPr>
        <p:blipFill>
          <a:blip r:embed="rId3" cstate="print"/>
          <a:srcRect/>
          <a:stretch>
            <a:fillRect/>
          </a:stretch>
        </p:blipFill>
        <p:spPr bwMode="auto">
          <a:xfrm>
            <a:off x="1143000" y="2971800"/>
            <a:ext cx="5943600" cy="3505200"/>
          </a:xfrm>
          <a:prstGeom prst="rect">
            <a:avLst/>
          </a:prstGeom>
          <a:noFill/>
          <a:ln w="9525">
            <a:noFill/>
            <a:miter lim="800000"/>
            <a:headEnd/>
            <a:tailEnd/>
          </a:ln>
        </p:spPr>
      </p:pic>
    </p:spTree>
    <p:extLst>
      <p:ext uri="{BB962C8B-B14F-4D97-AF65-F5344CB8AC3E}">
        <p14:creationId xmlns:p14="http://schemas.microsoft.com/office/powerpoint/2010/main" val="416403468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Slide Number Placeholder 4"/>
          <p:cNvSpPr>
            <a:spLocks noGrp="1"/>
          </p:cNvSpPr>
          <p:nvPr>
            <p:ph type="sldNum" sz="quarter" idx="12"/>
          </p:nvPr>
        </p:nvSpPr>
        <p:spPr>
          <a:noFill/>
        </p:spPr>
        <p:txBody>
          <a:bodyPr/>
          <a:lstStyle/>
          <a:p>
            <a:fld id="{DB0AE286-C462-4E76-BAF2-BECA62CBCB60}" type="slidenum">
              <a:rPr lang="en-US"/>
              <a:pPr/>
              <a:t>47</a:t>
            </a:fld>
            <a:endParaRPr lang="en-US"/>
          </a:p>
        </p:txBody>
      </p:sp>
      <p:graphicFrame>
        <p:nvGraphicFramePr>
          <p:cNvPr id="3074" name="Object 2"/>
          <p:cNvGraphicFramePr>
            <a:graphicFrameLocks noChangeAspect="1"/>
          </p:cNvGraphicFramePr>
          <p:nvPr/>
        </p:nvGraphicFramePr>
        <p:xfrm>
          <a:off x="296863" y="1141413"/>
          <a:ext cx="8161337" cy="5500687"/>
        </p:xfrm>
        <a:graphic>
          <a:graphicData uri="http://schemas.openxmlformats.org/presentationml/2006/ole">
            <mc:AlternateContent xmlns:mc="http://schemas.openxmlformats.org/markup-compatibility/2006">
              <mc:Choice xmlns:v="urn:schemas-microsoft-com:vml" Requires="v">
                <p:oleObj spid="_x0000_s4114" name="Chart" r:id="rId4" imgW="7391536" imgH="4981561" progId="Excel.Sheet.8">
                  <p:embed/>
                </p:oleObj>
              </mc:Choice>
              <mc:Fallback>
                <p:oleObj name="Chart" r:id="rId4" imgW="7391536" imgH="4981561"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863" y="1141413"/>
                        <a:ext cx="8161337" cy="550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6" name="Rectangle 3"/>
          <p:cNvSpPr>
            <a:spLocks noGrp="1" noChangeArrowheads="1"/>
          </p:cNvSpPr>
          <p:nvPr>
            <p:ph type="title"/>
          </p:nvPr>
        </p:nvSpPr>
        <p:spPr>
          <a:xfrm>
            <a:off x="457200" y="122238"/>
            <a:ext cx="7543800" cy="944562"/>
          </a:xfrm>
        </p:spPr>
        <p:txBody>
          <a:bodyPr/>
          <a:lstStyle/>
          <a:p>
            <a:pPr eaLnBrk="1" hangingPunct="1"/>
            <a:r>
              <a:rPr lang="en-US" smtClean="0"/>
              <a:t>Nobody Finds Everything</a:t>
            </a:r>
          </a:p>
        </p:txBody>
      </p:sp>
      <p:sp>
        <p:nvSpPr>
          <p:cNvPr id="3077" name="Text Box 4"/>
          <p:cNvSpPr txBox="1">
            <a:spLocks noChangeArrowheads="1"/>
          </p:cNvSpPr>
          <p:nvPr/>
        </p:nvSpPr>
        <p:spPr bwMode="auto">
          <a:xfrm>
            <a:off x="5781675" y="6419850"/>
            <a:ext cx="2862263" cy="304800"/>
          </a:xfrm>
          <a:prstGeom prst="rect">
            <a:avLst/>
          </a:prstGeom>
          <a:noFill/>
          <a:ln w="9525">
            <a:noFill/>
            <a:miter lim="800000"/>
            <a:headEnd/>
            <a:tailEnd/>
          </a:ln>
        </p:spPr>
        <p:txBody>
          <a:bodyPr wrap="none">
            <a:spAutoFit/>
          </a:bodyPr>
          <a:lstStyle/>
          <a:p>
            <a:pPr eaLnBrk="0" hangingPunct="0"/>
            <a:r>
              <a:rPr lang="en-US" sz="1400" b="1"/>
              <a:t>Source: TREC 2006 Legal Track</a:t>
            </a:r>
          </a:p>
        </p:txBody>
      </p:sp>
    </p:spTree>
    <p:extLst>
      <p:ext uri="{BB962C8B-B14F-4D97-AF65-F5344CB8AC3E}">
        <p14:creationId xmlns:p14="http://schemas.microsoft.com/office/powerpoint/2010/main" val="265821960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Slide Number Placeholder 6"/>
          <p:cNvSpPr>
            <a:spLocks noGrp="1"/>
          </p:cNvSpPr>
          <p:nvPr>
            <p:ph type="sldNum" sz="quarter" idx="12"/>
          </p:nvPr>
        </p:nvSpPr>
        <p:spPr>
          <a:noFill/>
        </p:spPr>
        <p:txBody>
          <a:bodyPr/>
          <a:lstStyle/>
          <a:p>
            <a:fld id="{11928E3A-BCB3-4C76-AD33-F321C77CC519}" type="slidenum">
              <a:rPr lang="en-US"/>
              <a:pPr/>
              <a:t>48</a:t>
            </a:fld>
            <a:endParaRPr lang="en-US"/>
          </a:p>
        </p:txBody>
      </p:sp>
      <p:sp>
        <p:nvSpPr>
          <p:cNvPr id="4100" name="Rectangle 2"/>
          <p:cNvSpPr>
            <a:spLocks noGrp="1" noChangeArrowheads="1"/>
          </p:cNvSpPr>
          <p:nvPr>
            <p:ph type="title"/>
          </p:nvPr>
        </p:nvSpPr>
        <p:spPr/>
        <p:txBody>
          <a:bodyPr/>
          <a:lstStyle/>
          <a:p>
            <a:pPr eaLnBrk="1" hangingPunct="1"/>
            <a:r>
              <a:rPr lang="en-US" sz="2800" smtClean="0"/>
              <a:t>“Boolean” Searches May Miss A Large Percentage of Relevant Documents</a:t>
            </a:r>
          </a:p>
        </p:txBody>
      </p:sp>
      <p:graphicFrame>
        <p:nvGraphicFramePr>
          <p:cNvPr id="4098" name="Object 3"/>
          <p:cNvGraphicFramePr>
            <a:graphicFrameLocks noGrp="1" noChangeAspect="1"/>
          </p:cNvGraphicFramePr>
          <p:nvPr>
            <p:ph type="chart" sz="half" idx="1"/>
          </p:nvPr>
        </p:nvGraphicFramePr>
        <p:xfrm>
          <a:off x="533400" y="1219200"/>
          <a:ext cx="8056563" cy="4503738"/>
        </p:xfrm>
        <a:graphic>
          <a:graphicData uri="http://schemas.openxmlformats.org/presentationml/2006/ole">
            <mc:AlternateContent xmlns:mc="http://schemas.openxmlformats.org/markup-compatibility/2006">
              <mc:Choice xmlns:v="urn:schemas-microsoft-com:vml" Requires="v">
                <p:oleObj spid="_x0000_s5138" name="Chart" r:id="rId4" imgW="8143968" imgH="4553010" progId="MSGraph.Chart.8">
                  <p:embed followColorScheme="full"/>
                </p:oleObj>
              </mc:Choice>
              <mc:Fallback>
                <p:oleObj name="Chart" r:id="rId4" imgW="8143968" imgH="4553010" progId="MSGraph.Chart.8">
                  <p:embed followColorScheme="full"/>
                  <p:pic>
                    <p:nvPicPr>
                      <p:cNvPr id="0" name=""/>
                      <p:cNvPicPr>
                        <a:picLocks noChangeAspect="1" noChangeArrowheads="1"/>
                      </p:cNvPicPr>
                      <p:nvPr/>
                    </p:nvPicPr>
                    <p:blipFill>
                      <a:blip r:embed="rId5"/>
                      <a:srcRect/>
                      <a:stretch>
                        <a:fillRect/>
                      </a:stretch>
                    </p:blipFill>
                    <p:spPr bwMode="auto">
                      <a:xfrm>
                        <a:off x="533400" y="1219200"/>
                        <a:ext cx="8056563" cy="4503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1" name="Text Box 4"/>
          <p:cNvSpPr txBox="1">
            <a:spLocks noChangeArrowheads="1"/>
          </p:cNvSpPr>
          <p:nvPr/>
        </p:nvSpPr>
        <p:spPr bwMode="auto">
          <a:xfrm>
            <a:off x="5781675" y="6419850"/>
            <a:ext cx="2862263" cy="304800"/>
          </a:xfrm>
          <a:prstGeom prst="rect">
            <a:avLst/>
          </a:prstGeom>
          <a:noFill/>
          <a:ln w="9525">
            <a:noFill/>
            <a:miter lim="800000"/>
            <a:headEnd/>
            <a:tailEnd/>
          </a:ln>
        </p:spPr>
        <p:txBody>
          <a:bodyPr wrap="none">
            <a:spAutoFit/>
          </a:bodyPr>
          <a:lstStyle/>
          <a:p>
            <a:pPr eaLnBrk="0" hangingPunct="0"/>
            <a:r>
              <a:rPr lang="en-US" sz="1400" b="1"/>
              <a:t>Source: TREC 2007 Legal Track</a:t>
            </a:r>
          </a:p>
        </p:txBody>
      </p:sp>
      <p:sp>
        <p:nvSpPr>
          <p:cNvPr id="4102" name="Text Box 5"/>
          <p:cNvSpPr txBox="1">
            <a:spLocks noChangeArrowheads="1"/>
          </p:cNvSpPr>
          <p:nvPr/>
        </p:nvSpPr>
        <p:spPr bwMode="auto">
          <a:xfrm>
            <a:off x="762000" y="5638800"/>
            <a:ext cx="7805738" cy="442913"/>
          </a:xfrm>
          <a:prstGeom prst="rect">
            <a:avLst/>
          </a:prstGeom>
          <a:noFill/>
          <a:ln w="76200" cmpd="tri">
            <a:solidFill>
              <a:schemeClr val="tx1"/>
            </a:solidFill>
            <a:miter lim="800000"/>
            <a:headEnd/>
            <a:tailEnd/>
          </a:ln>
        </p:spPr>
        <p:txBody>
          <a:bodyPr wrap="none">
            <a:spAutoFit/>
          </a:bodyPr>
          <a:lstStyle/>
          <a:p>
            <a:pPr eaLnBrk="0" hangingPunct="0"/>
            <a:r>
              <a:rPr lang="en-US" b="1"/>
              <a:t>78% of relevant documents were </a:t>
            </a:r>
            <a:r>
              <a:rPr lang="en-US" b="1" u="sng"/>
              <a:t>only</a:t>
            </a:r>
            <a:r>
              <a:rPr lang="en-US" b="1"/>
              <a:t> found by some other technique</a:t>
            </a:r>
          </a:p>
        </p:txBody>
      </p:sp>
    </p:spTree>
    <p:extLst>
      <p:ext uri="{BB962C8B-B14F-4D97-AF65-F5344CB8AC3E}">
        <p14:creationId xmlns:p14="http://schemas.microsoft.com/office/powerpoint/2010/main" val="167910713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4294967295"/>
          </p:nvPr>
        </p:nvSpPr>
        <p:spPr>
          <a:xfrm>
            <a:off x="6553200" y="6356350"/>
            <a:ext cx="2133600" cy="365125"/>
          </a:xfrm>
          <a:prstGeom prst="rect">
            <a:avLst/>
          </a:prstGeom>
        </p:spPr>
        <p:txBody>
          <a:bodyPr/>
          <a:lstStyle/>
          <a:p>
            <a:fld id="{3BD6988E-0AEF-4DFC-866F-209D7E910142}" type="slidenum">
              <a:rPr lang="en-US" altLang="en-US"/>
              <a:pPr/>
              <a:t>49</a:t>
            </a:fld>
            <a:endParaRPr lang="en-US" altLang="en-US"/>
          </a:p>
        </p:txBody>
      </p:sp>
      <p:sp>
        <p:nvSpPr>
          <p:cNvPr id="620546" name="Title 1"/>
          <p:cNvSpPr>
            <a:spLocks noGrp="1"/>
          </p:cNvSpPr>
          <p:nvPr>
            <p:ph type="title" idx="4294967295"/>
          </p:nvPr>
        </p:nvSpPr>
        <p:spPr/>
        <p:txBody>
          <a:bodyPr anchor="ctr"/>
          <a:lstStyle/>
          <a:p>
            <a:r>
              <a:rPr lang="en-US" altLang="en-US" sz="3200"/>
              <a:t>Boolean v. TREC Systems: </a:t>
            </a:r>
            <a:br>
              <a:rPr lang="en-US" altLang="en-US" sz="3200"/>
            </a:br>
            <a:r>
              <a:rPr lang="en-US" altLang="en-US" sz="3200"/>
              <a:t>Results of Legal Track Years 1 and 2</a:t>
            </a:r>
          </a:p>
        </p:txBody>
      </p:sp>
      <p:graphicFrame>
        <p:nvGraphicFramePr>
          <p:cNvPr id="620547" name="Content Placeholder 2"/>
          <p:cNvGraphicFramePr>
            <a:graphicFrameLocks noGrp="1"/>
          </p:cNvGraphicFramePr>
          <p:nvPr>
            <p:ph idx="4294967295"/>
          </p:nvPr>
        </p:nvGraphicFramePr>
        <p:xfrm>
          <a:off x="1547813" y="2055813"/>
          <a:ext cx="6046787" cy="3738562"/>
        </p:xfrm>
        <a:graphic>
          <a:graphicData uri="http://schemas.openxmlformats.org/presentationml/2006/ole">
            <mc:AlternateContent xmlns:mc="http://schemas.openxmlformats.org/markup-compatibility/2006">
              <mc:Choice xmlns:v="urn:schemas-microsoft-com:vml" Requires="v">
                <p:oleObj spid="_x0000_s8210" name="Chart" r:id="rId4" imgW="4864608" imgH="3008376" progId="Excel.Chart.8">
                  <p:embed/>
                </p:oleObj>
              </mc:Choice>
              <mc:Fallback>
                <p:oleObj name="Chart" r:id="rId4" imgW="4864608" imgH="3008376" progId="Excel.Chart.8">
                  <p:embed/>
                  <p:pic>
                    <p:nvPicPr>
                      <p:cNvPr id="0" name=""/>
                      <p:cNvPicPr>
                        <a:picLocks noGrp="1"/>
                      </p:cNvPicPr>
                      <p:nvPr/>
                    </p:nvPicPr>
                    <p:blipFill>
                      <a:blip r:embed="rId5">
                        <a:extLst>
                          <a:ext uri="{28A0092B-C50C-407E-A947-70E740481C1C}">
                            <a14:useLocalDpi xmlns:a14="http://schemas.microsoft.com/office/drawing/2010/main" val="0"/>
                          </a:ext>
                        </a:extLst>
                      </a:blip>
                      <a:srcRect/>
                      <a:stretch>
                        <a:fillRect/>
                      </a:stretch>
                    </p:blipFill>
                    <p:spPr bwMode="auto">
                      <a:xfrm>
                        <a:off x="1547813" y="2055813"/>
                        <a:ext cx="6046787" cy="3738562"/>
                      </a:xfrm>
                      <a:prstGeom prst="rect">
                        <a:avLst/>
                      </a:prstGeom>
                    </p:spPr>
                  </p:pic>
                </p:oleObj>
              </mc:Fallback>
            </mc:AlternateContent>
          </a:graphicData>
        </a:graphic>
      </p:graphicFrame>
    </p:spTree>
    <p:extLst>
      <p:ext uri="{BB962C8B-B14F-4D97-AF65-F5344CB8AC3E}">
        <p14:creationId xmlns:p14="http://schemas.microsoft.com/office/powerpoint/2010/main" val="41988377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145670"/>
            <a:ext cx="7795258" cy="4055953"/>
          </a:xfrm>
        </p:spPr>
        <p:txBody>
          <a:bodyPr/>
          <a:lstStyle/>
          <a:p>
            <a:r>
              <a:rPr lang="en-US" sz="1200" b="1" i="1" dirty="0"/>
              <a:t/>
            </a:r>
            <a:br>
              <a:rPr lang="en-US" sz="1200" b="1" i="1" dirty="0"/>
            </a:br>
            <a:endParaRPr lang="en-US" dirty="0"/>
          </a:p>
        </p:txBody>
      </p:sp>
      <p:sp>
        <p:nvSpPr>
          <p:cNvPr id="5" name="Rectangle 4"/>
          <p:cNvSpPr/>
          <p:nvPr/>
        </p:nvSpPr>
        <p:spPr>
          <a:xfrm>
            <a:off x="407406" y="1276539"/>
            <a:ext cx="6450594" cy="4555093"/>
          </a:xfrm>
          <a:prstGeom prst="rect">
            <a:avLst/>
          </a:prstGeom>
        </p:spPr>
        <p:txBody>
          <a:bodyPr wrap="square">
            <a:spAutoFit/>
          </a:bodyPr>
          <a:lstStyle/>
          <a:p>
            <a:endParaRPr lang="en-US" dirty="0" smtClean="0"/>
          </a:p>
          <a:p>
            <a:endParaRPr lang="en-US" dirty="0"/>
          </a:p>
          <a:p>
            <a:endParaRPr lang="en-US" dirty="0" smtClean="0"/>
          </a:p>
          <a:p>
            <a:endParaRPr lang="en-US" dirty="0"/>
          </a:p>
          <a:p>
            <a:r>
              <a:rPr lang="en-US" dirty="0" smtClean="0"/>
              <a:t>Reality</a:t>
            </a:r>
            <a:r>
              <a:rPr lang="en-US" dirty="0"/>
              <a:t>:</a:t>
            </a:r>
            <a:br>
              <a:rPr lang="en-US" dirty="0"/>
            </a:br>
            <a:r>
              <a:rPr lang="en-US" dirty="0"/>
              <a:t>The era of information inflation and Big Data in litigation has just begun</a:t>
            </a:r>
            <a:r>
              <a:rPr lang="en-US" dirty="0" smtClean="0"/>
              <a:t>….</a:t>
            </a:r>
          </a:p>
          <a:p>
            <a:endParaRPr lang="en-US" dirty="0"/>
          </a:p>
          <a:p>
            <a:r>
              <a:rPr lang="en-US" b="1" i="1" dirty="0"/>
              <a:t>Lehman Brothers Investigation</a:t>
            </a:r>
          </a:p>
          <a:p>
            <a:pPr marL="342900" indent="-342900">
              <a:buFont typeface="Calibri" panose="020F0502020204030204" pitchFamily="34" charset="0"/>
              <a:buChar char="—"/>
            </a:pPr>
            <a:r>
              <a:rPr lang="en-US" b="1" i="1" dirty="0"/>
              <a:t>350 billion page universe (3 petabytes)</a:t>
            </a:r>
          </a:p>
          <a:p>
            <a:pPr marL="342900" indent="-342900">
              <a:buFont typeface="Calibri" panose="020F0502020204030204" pitchFamily="34" charset="0"/>
              <a:buChar char="—"/>
            </a:pPr>
            <a:r>
              <a:rPr lang="en-US" b="1" i="1" dirty="0"/>
              <a:t>Examiner narrowed collection by selecting key custodians, using dozens of Boolean searches</a:t>
            </a:r>
          </a:p>
          <a:p>
            <a:pPr marL="342900" indent="-342900">
              <a:buFont typeface="Calibri" panose="020F0502020204030204" pitchFamily="34" charset="0"/>
              <a:buChar char="—"/>
            </a:pPr>
            <a:r>
              <a:rPr lang="en-US" b="1" i="1" dirty="0"/>
              <a:t>Reviewed 5 million docs (40 million pages using 70 contract attorneys)</a:t>
            </a:r>
          </a:p>
          <a:p>
            <a:r>
              <a:rPr lang="en-US" sz="1000" i="1" dirty="0"/>
              <a:t>Source:   Report of Anton R. </a:t>
            </a:r>
            <a:r>
              <a:rPr lang="en-US" sz="1000" i="1" dirty="0" err="1"/>
              <a:t>Valukas</a:t>
            </a:r>
            <a:r>
              <a:rPr lang="en-US" sz="1000" i="1" dirty="0"/>
              <a:t>, Examiner, In re Lehman Brothers Holdings Inc., et al., Chapter 11 Case No. 08-13555 (U.S. Bankruptcy Ct. </a:t>
            </a:r>
            <a:r>
              <a:rPr lang="en-US" sz="1000" i="1" dirty="0" err="1"/>
              <a:t>S.D.N.Y</a:t>
            </a:r>
            <a:r>
              <a:rPr lang="en-US" sz="1000" i="1" dirty="0"/>
              <a:t>. March 11, 2010), Vol. 7, </a:t>
            </a:r>
            <a:r>
              <a:rPr lang="en-US" sz="1000" i="1" dirty="0" err="1"/>
              <a:t>Appx</a:t>
            </a:r>
            <a:r>
              <a:rPr lang="en-US" sz="1000" i="1" dirty="0"/>
              <a:t>. 5, at http://lehmanreport.jenner.com/. </a:t>
            </a:r>
            <a:endParaRPr lang="en-US" sz="1000" b="1" i="1" dirty="0"/>
          </a:p>
          <a:p>
            <a:endParaRPr lang="en-US" dirty="0"/>
          </a:p>
        </p:txBody>
      </p:sp>
      <p:pic>
        <p:nvPicPr>
          <p:cNvPr id="6" name="Picture 5" descr="0101010.jpg"/>
          <p:cNvPicPr>
            <a:picLocks noChangeAspect="1"/>
          </p:cNvPicPr>
          <p:nvPr/>
        </p:nvPicPr>
        <p:blipFill>
          <a:blip r:embed="rId2" cstate="print"/>
          <a:stretch>
            <a:fillRect/>
          </a:stretch>
        </p:blipFill>
        <p:spPr>
          <a:xfrm>
            <a:off x="7391400" y="533400"/>
            <a:ext cx="1600200" cy="6019800"/>
          </a:xfrm>
          <a:prstGeom prst="rect">
            <a:avLst/>
          </a:prstGeom>
        </p:spPr>
      </p:pic>
    </p:spTree>
    <p:extLst>
      <p:ext uri="{BB962C8B-B14F-4D97-AF65-F5344CB8AC3E}">
        <p14:creationId xmlns:p14="http://schemas.microsoft.com/office/powerpoint/2010/main" val="32008801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TREC 2009 Legal Track </a:t>
            </a:r>
            <a:br>
              <a:rPr lang="en-US" dirty="0" smtClean="0"/>
            </a:br>
            <a:r>
              <a:rPr lang="en-US" dirty="0" smtClean="0"/>
              <a:t>-Interactive </a:t>
            </a:r>
            <a:r>
              <a:rPr lang="en-US" dirty="0" err="1" smtClean="0"/>
              <a:t>TaskTopics</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sz="1400" dirty="0" smtClean="0"/>
              <a:t>Topic 201.  All documents or communications that describe, discuss, refer to, report on, or relate to the Company’s engagement in structured commodity transactions known as “prepay transactions.”</a:t>
            </a:r>
          </a:p>
          <a:p>
            <a:pPr>
              <a:buNone/>
            </a:pPr>
            <a:r>
              <a:rPr lang="en-US" sz="1400" dirty="0" smtClean="0"/>
              <a:t>Topic 202.  All documents or communications that describe, discuss, refer to, report on, or relate to the Company’s engagement in transactions that the Company characterized as compliant with FAS 140 (or its predecessor FAS 125).</a:t>
            </a:r>
          </a:p>
          <a:p>
            <a:pPr>
              <a:buNone/>
            </a:pPr>
            <a:r>
              <a:rPr lang="en-US" sz="1400" dirty="0" smtClean="0"/>
              <a:t>Topic 203.  All documents or communications that describe, discuss, refer to, report on, or relate to whether the Company had met, or could, would, or might meet its financial forecasts, models, projections, or plans at any time after January 1, 1999.</a:t>
            </a:r>
          </a:p>
          <a:p>
            <a:pPr>
              <a:buNone/>
            </a:pPr>
            <a:r>
              <a:rPr lang="en-US" sz="1400" dirty="0" smtClean="0"/>
              <a:t>Topic 204.  All documents or communications that describe, discuss, refer to, report on, or relate to any intentions, plans, efforts, or activities involving the alteration, destruction, retention, lack of retention, deletion, or shredding of documents or other </a:t>
            </a:r>
            <a:r>
              <a:rPr lang="en-US" sz="1400" dirty="0" err="1" smtClean="0"/>
              <a:t>evidemce</a:t>
            </a:r>
            <a:r>
              <a:rPr lang="en-US" sz="1400" dirty="0" smtClean="0"/>
              <a:t>, whether in hard-copy of electronic form.</a:t>
            </a:r>
          </a:p>
          <a:p>
            <a:pPr>
              <a:buNone/>
            </a:pPr>
            <a:r>
              <a:rPr lang="en-US" sz="1400" dirty="0" smtClean="0"/>
              <a:t>Topic 205.  All documents or communications that describe, discuss, refer to, report on, or relate to energy schedules and bids, including but not limited to, estimates, forecasts, descriptions, characterizations, analyses, evaluations, projections, plans, and reports on the volume(s) or geographic location(s) of energy loads.</a:t>
            </a:r>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pPr>
              <a:defRPr/>
            </a:pPr>
            <a:fld id="{9AAB13B2-64EF-49DB-9F75-127144064765}" type="slidenum">
              <a:rPr lang="en-US" altLang="en-US" smtClean="0"/>
              <a:pPr>
                <a:defRPr/>
              </a:pPr>
              <a:t>50</a:t>
            </a:fld>
            <a:endParaRPr lang="en-US" altLang="en-US"/>
          </a:p>
        </p:txBody>
      </p:sp>
    </p:spTree>
    <p:extLst>
      <p:ext uri="{BB962C8B-B14F-4D97-AF65-F5344CB8AC3E}">
        <p14:creationId xmlns:p14="http://schemas.microsoft.com/office/powerpoint/2010/main" val="136090760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TREC 2009 Legal Track </a:t>
            </a:r>
            <a:br>
              <a:rPr lang="en-US" dirty="0" smtClean="0"/>
            </a:br>
            <a:r>
              <a:rPr lang="en-US" dirty="0" smtClean="0"/>
              <a:t>-Interactive </a:t>
            </a:r>
            <a:r>
              <a:rPr lang="en-US" dirty="0" err="1" smtClean="0"/>
              <a:t>TaskTopics</a:t>
            </a:r>
            <a:r>
              <a:rPr lang="en-US" dirty="0" smtClean="0"/>
              <a:t> (</a:t>
            </a:r>
            <a:r>
              <a:rPr lang="en-US" dirty="0" err="1" smtClean="0"/>
              <a:t>con’t</a:t>
            </a:r>
            <a:r>
              <a:rPr lang="en-US" dirty="0" smtClean="0"/>
              <a:t>)</a:t>
            </a:r>
            <a:endParaRPr lang="en-US" dirty="0"/>
          </a:p>
        </p:txBody>
      </p:sp>
      <p:sp>
        <p:nvSpPr>
          <p:cNvPr id="3" name="Content Placeholder 2"/>
          <p:cNvSpPr>
            <a:spLocks noGrp="1"/>
          </p:cNvSpPr>
          <p:nvPr>
            <p:ph idx="1"/>
          </p:nvPr>
        </p:nvSpPr>
        <p:spPr>
          <a:xfrm>
            <a:off x="457200" y="2514599"/>
            <a:ext cx="8229600" cy="3616325"/>
          </a:xfrm>
        </p:spPr>
        <p:txBody>
          <a:bodyPr/>
          <a:lstStyle/>
          <a:p>
            <a:pPr>
              <a:buNone/>
            </a:pPr>
            <a:r>
              <a:rPr lang="en-US" sz="1400" dirty="0" smtClean="0"/>
              <a:t>Topic 206.  All documents or communications that describe, discuss, refer to, or relate to any discussion(s), communication(s), or contact(s) with financial analyst(s), or with the firm(s) that employ them, regarding (</a:t>
            </a:r>
            <a:r>
              <a:rPr lang="en-US" sz="1400" dirty="0" err="1" smtClean="0"/>
              <a:t>i</a:t>
            </a:r>
            <a:r>
              <a:rPr lang="en-US" sz="1400" dirty="0" smtClean="0"/>
              <a:t>) the Company’s financial condition, (ii) analysts’ coverage of the Company and/or its financial condition, (iii) analysts’ rating of the Company’s stock, or (iv) the impact of an analyst’s coverage of the Company on the business relationship between the Company and the firm that employs the analyst.</a:t>
            </a:r>
          </a:p>
          <a:p>
            <a:pPr>
              <a:buNone/>
            </a:pPr>
            <a:r>
              <a:rPr lang="en-US" sz="1400" dirty="0" smtClean="0"/>
              <a:t>Topic 207.  All documents or communications that describe, discuss, refer to, report on, or relate to fantasy football, gambling on football, and related activities, including but not limited to, football teams, football players, football games, football statistics, and football performance.</a:t>
            </a:r>
          </a:p>
          <a:p>
            <a:endParaRPr lang="en-US" dirty="0"/>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pPr>
              <a:defRPr/>
            </a:pPr>
            <a:fld id="{9AAB13B2-64EF-49DB-9F75-127144064765}" type="slidenum">
              <a:rPr lang="en-US" altLang="en-US" smtClean="0"/>
              <a:pPr>
                <a:defRPr/>
              </a:pPr>
              <a:t>51</a:t>
            </a:fld>
            <a:endParaRPr lang="en-US" altLang="en-US"/>
          </a:p>
        </p:txBody>
      </p:sp>
    </p:spTree>
    <p:extLst>
      <p:ext uri="{BB962C8B-B14F-4D97-AF65-F5344CB8AC3E}">
        <p14:creationId xmlns:p14="http://schemas.microsoft.com/office/powerpoint/2010/main" val="323673914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Results from TREC 2009 Legal Interactive Task</a:t>
            </a:r>
            <a:endParaRPr lang="en-US" dirty="0"/>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pPr>
              <a:defRPr/>
            </a:pPr>
            <a:fld id="{9AAB13B2-64EF-49DB-9F75-127144064765}" type="slidenum">
              <a:rPr lang="en-US" altLang="en-US" smtClean="0"/>
              <a:pPr>
                <a:defRPr/>
              </a:pPr>
              <a:t>52</a:t>
            </a:fld>
            <a:endParaRPr lang="en-US" altLang="en-US"/>
          </a:p>
        </p:txBody>
      </p:sp>
      <p:pic>
        <p:nvPicPr>
          <p:cNvPr id="233474" name="Picture 2"/>
          <p:cNvPicPr>
            <a:picLocks noGrp="1" noChangeAspect="1" noChangeArrowheads="1"/>
          </p:cNvPicPr>
          <p:nvPr>
            <p:ph idx="1"/>
          </p:nvPr>
        </p:nvPicPr>
        <p:blipFill>
          <a:blip r:embed="rId2" cstate="print"/>
          <a:srcRect/>
          <a:stretch>
            <a:fillRect/>
          </a:stretch>
        </p:blipFill>
        <p:spPr bwMode="auto">
          <a:xfrm>
            <a:off x="457201" y="1371600"/>
            <a:ext cx="8534399" cy="5486400"/>
          </a:xfrm>
          <a:prstGeom prst="rect">
            <a:avLst/>
          </a:prstGeom>
          <a:noFill/>
          <a:ln w="9525">
            <a:noFill/>
            <a:miter lim="800000"/>
            <a:headEnd/>
            <a:tailEnd/>
          </a:ln>
        </p:spPr>
      </p:pic>
    </p:spTree>
    <p:extLst>
      <p:ext uri="{BB962C8B-B14F-4D97-AF65-F5344CB8AC3E}">
        <p14:creationId xmlns:p14="http://schemas.microsoft.com/office/powerpoint/2010/main" val="328921873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457200"/>
            <a:ext cx="8229600" cy="838200"/>
          </a:xfrm>
        </p:spPr>
        <p:txBody>
          <a:bodyPr/>
          <a:lstStyle/>
          <a:p>
            <a:r>
              <a:rPr lang="en-US" sz="3200" dirty="0" smtClean="0"/>
              <a:t/>
            </a:r>
            <a:br>
              <a:rPr lang="en-US" sz="3200" dirty="0" smtClean="0"/>
            </a:br>
            <a:r>
              <a:rPr lang="en-US" sz="3200" dirty="0" smtClean="0"/>
              <a:t>Interactive Task – Results from 2008 &amp; 2009</a:t>
            </a:r>
            <a:endParaRPr lang="en-US" sz="3200" dirty="0"/>
          </a:p>
        </p:txBody>
      </p:sp>
      <p:sp>
        <p:nvSpPr>
          <p:cNvPr id="4" name="Rectangle 3"/>
          <p:cNvSpPr/>
          <p:nvPr/>
        </p:nvSpPr>
        <p:spPr>
          <a:xfrm>
            <a:off x="4495800" y="1562100"/>
            <a:ext cx="1219200" cy="1219200"/>
          </a:xfrm>
          <a:prstGeom prst="rect">
            <a:avLst/>
          </a:prstGeom>
          <a:solidFill>
            <a:schemeClr val="tx1">
              <a:alpha val="1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noChangeArrowheads="1"/>
          </p:cNvPicPr>
          <p:nvPr/>
        </p:nvPicPr>
        <p:blipFill>
          <a:blip r:embed="rId3" cstate="print"/>
          <a:srcRect/>
          <a:stretch>
            <a:fillRect/>
          </a:stretch>
        </p:blipFill>
        <p:spPr bwMode="auto">
          <a:xfrm>
            <a:off x="952500" y="1449953"/>
            <a:ext cx="4892675" cy="4798447"/>
          </a:xfrm>
          <a:prstGeom prst="rect">
            <a:avLst/>
          </a:prstGeom>
          <a:noFill/>
          <a:ln w="9525">
            <a:noFill/>
            <a:miter lim="800000"/>
            <a:headEnd/>
            <a:tailEnd/>
          </a:ln>
          <a:effectLst/>
        </p:spPr>
      </p:pic>
      <p:sp>
        <p:nvSpPr>
          <p:cNvPr id="22" name="Oval 21"/>
          <p:cNvSpPr/>
          <p:nvPr/>
        </p:nvSpPr>
        <p:spPr>
          <a:xfrm>
            <a:off x="4800600" y="1905000"/>
            <a:ext cx="114300" cy="114300"/>
          </a:xfrm>
          <a:prstGeom prst="ellipse">
            <a:avLst/>
          </a:prstGeom>
          <a:solidFill>
            <a:srgbClr val="0066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400300" y="2743200"/>
            <a:ext cx="114300" cy="114300"/>
          </a:xfrm>
          <a:prstGeom prst="ellipse">
            <a:avLst/>
          </a:prstGeom>
          <a:solidFill>
            <a:srgbClr val="0066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619500" y="4724400"/>
            <a:ext cx="114300" cy="114300"/>
          </a:xfrm>
          <a:prstGeom prst="ellipse">
            <a:avLst/>
          </a:prstGeom>
          <a:solidFill>
            <a:srgbClr val="0066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2209800" y="5181600"/>
            <a:ext cx="114300" cy="114300"/>
          </a:xfrm>
          <a:prstGeom prst="ellipse">
            <a:avLst/>
          </a:prstGeom>
          <a:solidFill>
            <a:srgbClr val="0066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4381500" y="1981200"/>
            <a:ext cx="114300" cy="114300"/>
          </a:xfrm>
          <a:prstGeom prst="ellipse">
            <a:avLst/>
          </a:prstGeom>
          <a:solidFill>
            <a:srgbClr val="008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3886200" y="2857500"/>
            <a:ext cx="114300" cy="114300"/>
          </a:xfrm>
          <a:prstGeom prst="ellipse">
            <a:avLst/>
          </a:prstGeom>
          <a:solidFill>
            <a:srgbClr val="008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105400" y="2743200"/>
            <a:ext cx="114300" cy="114300"/>
          </a:xfrm>
          <a:prstGeom prst="ellipse">
            <a:avLst/>
          </a:prstGeom>
          <a:solidFill>
            <a:srgbClr val="CC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2209800" y="1943100"/>
            <a:ext cx="114300" cy="114300"/>
          </a:xfrm>
          <a:prstGeom prst="ellipse">
            <a:avLst/>
          </a:prstGeom>
          <a:solidFill>
            <a:srgbClr val="CC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000500" y="5143500"/>
            <a:ext cx="114300" cy="114300"/>
          </a:xfrm>
          <a:prstGeom prst="ellipse">
            <a:avLst/>
          </a:prstGeom>
          <a:solidFill>
            <a:srgbClr val="CC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1714500" y="3086100"/>
            <a:ext cx="114300" cy="114300"/>
          </a:xfrm>
          <a:prstGeom prst="ellipse">
            <a:avLst/>
          </a:prstGeom>
          <a:solidFill>
            <a:srgbClr val="CC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2362200" y="4991100"/>
            <a:ext cx="114300" cy="114300"/>
          </a:xfrm>
          <a:prstGeom prst="ellipse">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2781300" y="5295900"/>
            <a:ext cx="114300" cy="114300"/>
          </a:xfrm>
          <a:prstGeom prst="ellipse">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4648200" y="1943100"/>
            <a:ext cx="114300" cy="114300"/>
          </a:xfrm>
          <a:prstGeom prst="ellipse">
            <a:avLst/>
          </a:prstGeom>
          <a:solidFill>
            <a:srgbClr val="66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3581400" y="2705100"/>
            <a:ext cx="114300" cy="114300"/>
          </a:xfrm>
          <a:prstGeom prst="ellipse">
            <a:avLst/>
          </a:prstGeom>
          <a:solidFill>
            <a:srgbClr val="66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771900" y="4876800"/>
            <a:ext cx="114300" cy="114300"/>
          </a:xfrm>
          <a:prstGeom prst="ellipse">
            <a:avLst/>
          </a:prstGeom>
          <a:solidFill>
            <a:srgbClr val="66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3505200" y="4038600"/>
            <a:ext cx="114300" cy="114300"/>
          </a:xfrm>
          <a:prstGeom prst="ellipse">
            <a:avLst/>
          </a:prstGeom>
          <a:solidFill>
            <a:srgbClr val="CC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1676400" y="2705100"/>
            <a:ext cx="114300" cy="114300"/>
          </a:xfrm>
          <a:prstGeom prst="ellipse">
            <a:avLst/>
          </a:prstGeom>
          <a:solidFill>
            <a:srgbClr val="CC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1638300" y="1981200"/>
            <a:ext cx="114300" cy="114300"/>
          </a:xfrm>
          <a:prstGeom prst="ellipse">
            <a:avLst/>
          </a:prstGeom>
          <a:solidFill>
            <a:srgbClr val="CC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3733800" y="3848100"/>
            <a:ext cx="114300" cy="114300"/>
          </a:xfrm>
          <a:prstGeom prst="ellipse">
            <a:avLst/>
          </a:prstGeom>
          <a:solidFill>
            <a:srgbClr val="CC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2590800" y="2628900"/>
            <a:ext cx="114300" cy="114300"/>
          </a:xfrm>
          <a:prstGeom prst="ellipse">
            <a:avLst/>
          </a:prstGeom>
          <a:solidFill>
            <a:srgbClr val="CC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1905000" y="2743200"/>
            <a:ext cx="114300" cy="114300"/>
          </a:xfrm>
          <a:prstGeom prst="ellipse">
            <a:avLst/>
          </a:prstGeom>
          <a:solidFill>
            <a:srgbClr val="CC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1790700" y="2209800"/>
            <a:ext cx="114300" cy="114300"/>
          </a:xfrm>
          <a:prstGeom prst="ellipse">
            <a:avLst/>
          </a:prstGeom>
          <a:solidFill>
            <a:srgbClr val="CC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3733800" y="5410200"/>
            <a:ext cx="114300" cy="114300"/>
          </a:xfrm>
          <a:prstGeom prst="ellipse">
            <a:avLst/>
          </a:prstGeom>
          <a:solidFill>
            <a:srgbClr val="333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1638300" y="4533900"/>
            <a:ext cx="114300" cy="114300"/>
          </a:xfrm>
          <a:prstGeom prst="ellipse">
            <a:avLst/>
          </a:prstGeom>
          <a:solidFill>
            <a:srgbClr val="333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4686300" y="2171700"/>
            <a:ext cx="114300" cy="114300"/>
          </a:xfrm>
          <a:prstGeom prst="ellipse">
            <a:avLst/>
          </a:prstGeom>
          <a:solidFill>
            <a:srgbClr val="66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4800600" y="2171700"/>
            <a:ext cx="114300" cy="114300"/>
          </a:xfrm>
          <a:prstGeom prst="ellipse">
            <a:avLst/>
          </a:prstGeom>
          <a:solidFill>
            <a:srgbClr val="CC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4648200" y="2095500"/>
            <a:ext cx="114300" cy="114300"/>
          </a:xfrm>
          <a:prstGeom prst="ellipse">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60"/>
          <p:cNvGrpSpPr/>
          <p:nvPr/>
        </p:nvGrpSpPr>
        <p:grpSpPr>
          <a:xfrm>
            <a:off x="6591300" y="2057400"/>
            <a:ext cx="1604772" cy="3058299"/>
            <a:chOff x="6591300" y="2199501"/>
            <a:chExt cx="1604772" cy="3058299"/>
          </a:xfrm>
        </p:grpSpPr>
        <p:sp>
          <p:nvSpPr>
            <p:cNvPr id="6" name="Oval 5"/>
            <p:cNvSpPr/>
            <p:nvPr/>
          </p:nvSpPr>
          <p:spPr>
            <a:xfrm>
              <a:off x="6591300" y="2286000"/>
              <a:ext cx="114300" cy="114300"/>
            </a:xfrm>
            <a:prstGeom prst="ellipse">
              <a:avLst/>
            </a:prstGeom>
            <a:solidFill>
              <a:srgbClr val="CC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591300" y="2590800"/>
              <a:ext cx="114300" cy="114300"/>
            </a:xfrm>
            <a:prstGeom prst="ellipse">
              <a:avLst/>
            </a:prstGeom>
            <a:solidFill>
              <a:srgbClr val="CC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591300" y="2895600"/>
              <a:ext cx="114300" cy="114300"/>
            </a:xfrm>
            <a:prstGeom prst="ellipse">
              <a:avLst/>
            </a:prstGeom>
            <a:solidFill>
              <a:srgbClr val="333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591300" y="3200400"/>
              <a:ext cx="114300" cy="114300"/>
            </a:xfrm>
            <a:prstGeom prst="ellipse">
              <a:avLst/>
            </a:prstGeom>
            <a:solidFill>
              <a:srgbClr val="0066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591300" y="3505200"/>
              <a:ext cx="114300" cy="114300"/>
            </a:xfrm>
            <a:prstGeom prst="ellipse">
              <a:avLst/>
            </a:prstGeom>
            <a:solidFill>
              <a:srgbClr val="008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591300" y="3810000"/>
              <a:ext cx="114300" cy="114300"/>
            </a:xfrm>
            <a:prstGeom prst="ellipse">
              <a:avLst/>
            </a:prstGeom>
            <a:solidFill>
              <a:srgbClr val="CC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591300" y="4114800"/>
              <a:ext cx="114300" cy="114300"/>
            </a:xfrm>
            <a:prstGeom prst="ellipse">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6591300" y="5074920"/>
              <a:ext cx="114300" cy="114300"/>
            </a:xfrm>
            <a:prstGeom prst="ellipse">
              <a:avLst/>
            </a:prstGeom>
            <a:solidFill>
              <a:srgbClr val="66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743700" y="2199501"/>
              <a:ext cx="1447800" cy="276999"/>
            </a:xfrm>
            <a:prstGeom prst="rect">
              <a:avLst/>
            </a:prstGeom>
            <a:noFill/>
          </p:spPr>
          <p:txBody>
            <a:bodyPr wrap="square" rtlCol="0">
              <a:spAutoFit/>
            </a:bodyPr>
            <a:lstStyle/>
            <a:p>
              <a:r>
                <a:rPr lang="en-US" sz="1200" dirty="0" smtClean="0"/>
                <a:t>Topic 102 (2008)</a:t>
              </a:r>
              <a:endParaRPr lang="en-US" sz="1200" dirty="0"/>
            </a:p>
          </p:txBody>
        </p:sp>
        <p:sp>
          <p:nvSpPr>
            <p:cNvPr id="15" name="TextBox 14"/>
            <p:cNvSpPr txBox="1"/>
            <p:nvPr/>
          </p:nvSpPr>
          <p:spPr>
            <a:xfrm>
              <a:off x="6743700" y="3113901"/>
              <a:ext cx="1447800" cy="276999"/>
            </a:xfrm>
            <a:prstGeom prst="rect">
              <a:avLst/>
            </a:prstGeom>
            <a:noFill/>
          </p:spPr>
          <p:txBody>
            <a:bodyPr wrap="square" rtlCol="0">
              <a:spAutoFit/>
            </a:bodyPr>
            <a:lstStyle/>
            <a:p>
              <a:r>
                <a:rPr lang="en-US" sz="1200" dirty="0" smtClean="0"/>
                <a:t>Topic 201 (2009)</a:t>
              </a:r>
              <a:endParaRPr lang="en-US" sz="1200" dirty="0"/>
            </a:p>
          </p:txBody>
        </p:sp>
        <p:sp>
          <p:nvSpPr>
            <p:cNvPr id="16" name="TextBox 15"/>
            <p:cNvSpPr txBox="1"/>
            <p:nvPr/>
          </p:nvSpPr>
          <p:spPr>
            <a:xfrm>
              <a:off x="6743700" y="3418701"/>
              <a:ext cx="1447800" cy="276999"/>
            </a:xfrm>
            <a:prstGeom prst="rect">
              <a:avLst/>
            </a:prstGeom>
            <a:noFill/>
          </p:spPr>
          <p:txBody>
            <a:bodyPr wrap="square" rtlCol="0">
              <a:spAutoFit/>
            </a:bodyPr>
            <a:lstStyle/>
            <a:p>
              <a:r>
                <a:rPr lang="en-US" sz="1200" dirty="0" smtClean="0"/>
                <a:t>Topic 202 (2009)</a:t>
              </a:r>
              <a:endParaRPr lang="en-US" sz="1200" dirty="0"/>
            </a:p>
          </p:txBody>
        </p:sp>
        <p:sp>
          <p:nvSpPr>
            <p:cNvPr id="17" name="TextBox 16"/>
            <p:cNvSpPr txBox="1"/>
            <p:nvPr/>
          </p:nvSpPr>
          <p:spPr>
            <a:xfrm>
              <a:off x="6743700" y="3723501"/>
              <a:ext cx="1447800" cy="276999"/>
            </a:xfrm>
            <a:prstGeom prst="rect">
              <a:avLst/>
            </a:prstGeom>
            <a:noFill/>
          </p:spPr>
          <p:txBody>
            <a:bodyPr wrap="square" rtlCol="0">
              <a:spAutoFit/>
            </a:bodyPr>
            <a:lstStyle/>
            <a:p>
              <a:r>
                <a:rPr lang="en-US" sz="1200" dirty="0" smtClean="0"/>
                <a:t>Topic 203 (2009)</a:t>
              </a:r>
              <a:endParaRPr lang="en-US" sz="1200" dirty="0"/>
            </a:p>
          </p:txBody>
        </p:sp>
        <p:sp>
          <p:nvSpPr>
            <p:cNvPr id="18" name="TextBox 17"/>
            <p:cNvSpPr txBox="1"/>
            <p:nvPr/>
          </p:nvSpPr>
          <p:spPr>
            <a:xfrm>
              <a:off x="6743700" y="4028301"/>
              <a:ext cx="1447800" cy="276999"/>
            </a:xfrm>
            <a:prstGeom prst="rect">
              <a:avLst/>
            </a:prstGeom>
            <a:noFill/>
          </p:spPr>
          <p:txBody>
            <a:bodyPr wrap="square" rtlCol="0">
              <a:spAutoFit/>
            </a:bodyPr>
            <a:lstStyle/>
            <a:p>
              <a:r>
                <a:rPr lang="en-US" sz="1200" dirty="0" smtClean="0"/>
                <a:t>Topic 204 (2009)</a:t>
              </a:r>
              <a:endParaRPr lang="en-US" sz="1200" dirty="0"/>
            </a:p>
          </p:txBody>
        </p:sp>
        <p:sp>
          <p:nvSpPr>
            <p:cNvPr id="19" name="TextBox 18"/>
            <p:cNvSpPr txBox="1"/>
            <p:nvPr/>
          </p:nvSpPr>
          <p:spPr>
            <a:xfrm>
              <a:off x="6743700" y="4980801"/>
              <a:ext cx="1447800" cy="276999"/>
            </a:xfrm>
            <a:prstGeom prst="rect">
              <a:avLst/>
            </a:prstGeom>
            <a:noFill/>
          </p:spPr>
          <p:txBody>
            <a:bodyPr wrap="square" rtlCol="0">
              <a:spAutoFit/>
            </a:bodyPr>
            <a:lstStyle/>
            <a:p>
              <a:r>
                <a:rPr lang="en-US" sz="1200" dirty="0" smtClean="0"/>
                <a:t>Topic 207 (2009)</a:t>
              </a:r>
              <a:endParaRPr lang="en-US" sz="1200" dirty="0"/>
            </a:p>
          </p:txBody>
        </p:sp>
        <p:sp>
          <p:nvSpPr>
            <p:cNvPr id="20" name="TextBox 19"/>
            <p:cNvSpPr txBox="1"/>
            <p:nvPr/>
          </p:nvSpPr>
          <p:spPr>
            <a:xfrm>
              <a:off x="6743700" y="2819400"/>
              <a:ext cx="1447800" cy="276999"/>
            </a:xfrm>
            <a:prstGeom prst="rect">
              <a:avLst/>
            </a:prstGeom>
            <a:noFill/>
          </p:spPr>
          <p:txBody>
            <a:bodyPr wrap="square" rtlCol="0">
              <a:spAutoFit/>
            </a:bodyPr>
            <a:lstStyle/>
            <a:p>
              <a:r>
                <a:rPr lang="en-US" sz="1200" dirty="0" smtClean="0"/>
                <a:t>Topic 104 (2008)</a:t>
              </a:r>
              <a:endParaRPr lang="en-US" sz="1200" dirty="0"/>
            </a:p>
          </p:txBody>
        </p:sp>
        <p:sp>
          <p:nvSpPr>
            <p:cNvPr id="21" name="TextBox 20"/>
            <p:cNvSpPr txBox="1"/>
            <p:nvPr/>
          </p:nvSpPr>
          <p:spPr>
            <a:xfrm>
              <a:off x="6743700" y="2504301"/>
              <a:ext cx="1447800" cy="276999"/>
            </a:xfrm>
            <a:prstGeom prst="rect">
              <a:avLst/>
            </a:prstGeom>
            <a:noFill/>
          </p:spPr>
          <p:txBody>
            <a:bodyPr wrap="square" rtlCol="0">
              <a:spAutoFit/>
            </a:bodyPr>
            <a:lstStyle/>
            <a:p>
              <a:r>
                <a:rPr lang="en-US" sz="1200" dirty="0" smtClean="0"/>
                <a:t>Topic 103 (2008)</a:t>
              </a:r>
              <a:endParaRPr lang="en-US" sz="1200" dirty="0"/>
            </a:p>
          </p:txBody>
        </p:sp>
        <p:sp>
          <p:nvSpPr>
            <p:cNvPr id="50" name="TextBox 49"/>
            <p:cNvSpPr txBox="1"/>
            <p:nvPr/>
          </p:nvSpPr>
          <p:spPr>
            <a:xfrm>
              <a:off x="6748272" y="4343400"/>
              <a:ext cx="1447800" cy="276999"/>
            </a:xfrm>
            <a:prstGeom prst="rect">
              <a:avLst/>
            </a:prstGeom>
            <a:noFill/>
          </p:spPr>
          <p:txBody>
            <a:bodyPr wrap="square" rtlCol="0">
              <a:spAutoFit/>
            </a:bodyPr>
            <a:lstStyle/>
            <a:p>
              <a:r>
                <a:rPr lang="en-US" sz="1200" dirty="0" smtClean="0"/>
                <a:t>Topic 205 (2009)</a:t>
              </a:r>
              <a:endParaRPr lang="en-US" sz="1200" dirty="0"/>
            </a:p>
          </p:txBody>
        </p:sp>
        <p:sp>
          <p:nvSpPr>
            <p:cNvPr id="51" name="Oval 50"/>
            <p:cNvSpPr/>
            <p:nvPr/>
          </p:nvSpPr>
          <p:spPr>
            <a:xfrm>
              <a:off x="6592824" y="4434840"/>
              <a:ext cx="114300" cy="114300"/>
            </a:xfrm>
            <a:prstGeom prst="ellipse">
              <a:avLst/>
            </a:prstGeom>
            <a:solidFill>
              <a:srgbClr val="66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6592824" y="4745736"/>
              <a:ext cx="114300" cy="1143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6748272" y="4654296"/>
              <a:ext cx="1447800" cy="276999"/>
            </a:xfrm>
            <a:prstGeom prst="rect">
              <a:avLst/>
            </a:prstGeom>
            <a:noFill/>
          </p:spPr>
          <p:txBody>
            <a:bodyPr wrap="square" rtlCol="0">
              <a:spAutoFit/>
            </a:bodyPr>
            <a:lstStyle/>
            <a:p>
              <a:r>
                <a:rPr lang="en-US" sz="1200" dirty="0" smtClean="0"/>
                <a:t>Topic 206 (2009)</a:t>
              </a:r>
              <a:endParaRPr lang="en-US" sz="1200" dirty="0"/>
            </a:p>
          </p:txBody>
        </p:sp>
      </p:grpSp>
      <p:sp>
        <p:nvSpPr>
          <p:cNvPr id="54" name="Oval 53"/>
          <p:cNvSpPr/>
          <p:nvPr/>
        </p:nvSpPr>
        <p:spPr>
          <a:xfrm>
            <a:off x="4343400" y="4305300"/>
            <a:ext cx="114300" cy="114300"/>
          </a:xfrm>
          <a:prstGeom prst="ellipse">
            <a:avLst/>
          </a:prstGeom>
          <a:solidFill>
            <a:srgbClr val="66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3467100" y="1905000"/>
            <a:ext cx="114300" cy="114300"/>
          </a:xfrm>
          <a:prstGeom prst="ellipse">
            <a:avLst/>
          </a:prstGeom>
          <a:solidFill>
            <a:srgbClr val="66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2743200" y="4533900"/>
            <a:ext cx="114300" cy="114300"/>
          </a:xfrm>
          <a:prstGeom prst="ellipse">
            <a:avLst/>
          </a:prstGeom>
          <a:solidFill>
            <a:srgbClr val="66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905000" y="5410200"/>
            <a:ext cx="114300" cy="1143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1752600" y="5448300"/>
            <a:ext cx="114300" cy="1143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1638300" y="3124200"/>
            <a:ext cx="114300" cy="1143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1638300" y="3048000"/>
            <a:ext cx="114300" cy="1143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20108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90600"/>
          </a:xfrm>
        </p:spPr>
        <p:txBody>
          <a:bodyPr/>
          <a:lstStyle/>
          <a:p>
            <a:r>
              <a:rPr lang="en-US" sz="2400" dirty="0" smtClean="0"/>
              <a:t/>
            </a:r>
            <a:br>
              <a:rPr lang="en-US" sz="2400" dirty="0" smtClean="0"/>
            </a:br>
            <a:r>
              <a:rPr lang="en-US" sz="2400" dirty="0" smtClean="0"/>
              <a:t>Team-Topic Authority (TA Interaction and Effectiveness</a:t>
            </a:r>
            <a:endParaRPr lang="en-US" sz="2400" dirty="0"/>
          </a:p>
        </p:txBody>
      </p:sp>
      <p:pic>
        <p:nvPicPr>
          <p:cNvPr id="1026" name="Picture 2"/>
          <p:cNvPicPr>
            <a:picLocks noGrp="1" noChangeAspect="1" noChangeArrowheads="1"/>
          </p:cNvPicPr>
          <p:nvPr>
            <p:ph idx="1"/>
          </p:nvPr>
        </p:nvPicPr>
        <p:blipFill>
          <a:blip r:embed="rId3" cstate="print"/>
          <a:srcRect/>
          <a:stretch>
            <a:fillRect/>
          </a:stretch>
        </p:blipFill>
        <p:spPr bwMode="auto">
          <a:xfrm>
            <a:off x="1524001" y="1524001"/>
            <a:ext cx="6172199" cy="4559096"/>
          </a:xfrm>
          <a:prstGeom prst="rect">
            <a:avLst/>
          </a:prstGeom>
          <a:noFill/>
          <a:ln w="9525">
            <a:noFill/>
            <a:miter lim="800000"/>
            <a:headEnd/>
            <a:tailEnd/>
          </a:ln>
          <a:effectLst/>
        </p:spPr>
      </p:pic>
    </p:spTree>
    <p:extLst>
      <p:ext uri="{BB962C8B-B14F-4D97-AF65-F5344CB8AC3E}">
        <p14:creationId xmlns:p14="http://schemas.microsoft.com/office/powerpoint/2010/main" val="267259268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90600"/>
          </a:xfrm>
        </p:spPr>
        <p:txBody>
          <a:bodyPr/>
          <a:lstStyle/>
          <a:p>
            <a:r>
              <a:rPr lang="en-US" sz="3200" dirty="0" smtClean="0"/>
              <a:t>Rate of Appeals and Improvement in Scores</a:t>
            </a:r>
            <a:endParaRPr lang="en-US" sz="3200" dirty="0"/>
          </a:p>
        </p:txBody>
      </p:sp>
      <p:pic>
        <p:nvPicPr>
          <p:cNvPr id="2050" name="Picture 2"/>
          <p:cNvPicPr>
            <a:picLocks noChangeAspect="1" noChangeArrowheads="1"/>
          </p:cNvPicPr>
          <p:nvPr/>
        </p:nvPicPr>
        <p:blipFill>
          <a:blip r:embed="rId3" cstate="print"/>
          <a:srcRect/>
          <a:stretch>
            <a:fillRect/>
          </a:stretch>
        </p:blipFill>
        <p:spPr bwMode="auto">
          <a:xfrm>
            <a:off x="1143000" y="1447800"/>
            <a:ext cx="6786562" cy="4676454"/>
          </a:xfrm>
          <a:prstGeom prst="rect">
            <a:avLst/>
          </a:prstGeom>
          <a:noFill/>
          <a:ln w="9525">
            <a:noFill/>
            <a:miter lim="800000"/>
            <a:headEnd/>
            <a:tailEnd/>
          </a:ln>
          <a:effectLst/>
        </p:spPr>
      </p:pic>
    </p:spTree>
    <p:extLst>
      <p:ext uri="{BB962C8B-B14F-4D97-AF65-F5344CB8AC3E}">
        <p14:creationId xmlns:p14="http://schemas.microsoft.com/office/powerpoint/2010/main" val="77370820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3"/>
          <p:cNvSpPr>
            <a:spLocks noGrp="1"/>
          </p:cNvSpPr>
          <p:nvPr>
            <p:ph type="sldNum" sz="quarter" idx="4294967295"/>
          </p:nvPr>
        </p:nvSpPr>
        <p:spPr>
          <a:xfrm>
            <a:off x="6553200" y="6356350"/>
            <a:ext cx="2133600" cy="365125"/>
          </a:xfrm>
          <a:prstGeom prst="rect">
            <a:avLst/>
          </a:prstGeom>
          <a:noFill/>
        </p:spPr>
        <p:txBody>
          <a:bodyPr/>
          <a:lstStyle/>
          <a:p>
            <a:fld id="{6DF7D921-11E4-47E0-A75E-36483B79332A}" type="slidenum">
              <a:rPr lang="en-US"/>
              <a:pPr/>
              <a:t>56</a:t>
            </a:fld>
            <a:endParaRPr lang="en-US"/>
          </a:p>
        </p:txBody>
      </p:sp>
      <p:sp>
        <p:nvSpPr>
          <p:cNvPr id="47107" name="Rectangle 2"/>
          <p:cNvSpPr>
            <a:spLocks noChangeArrowheads="1"/>
          </p:cNvSpPr>
          <p:nvPr/>
        </p:nvSpPr>
        <p:spPr bwMode="auto">
          <a:xfrm>
            <a:off x="1392238" y="554038"/>
            <a:ext cx="5835650" cy="1016000"/>
          </a:xfrm>
          <a:prstGeom prst="rect">
            <a:avLst/>
          </a:prstGeom>
          <a:noFill/>
          <a:ln w="9525">
            <a:noFill/>
            <a:miter lim="800000"/>
            <a:headEnd type="none" w="sm" len="sm"/>
            <a:tailEnd type="none" w="sm" len="sm"/>
          </a:ln>
        </p:spPr>
        <p:txBody>
          <a:bodyPr/>
          <a:lstStyle/>
          <a:p>
            <a:endParaRPr lang="en-US"/>
          </a:p>
        </p:txBody>
      </p:sp>
      <p:sp>
        <p:nvSpPr>
          <p:cNvPr id="47108" name="Freeform 3"/>
          <p:cNvSpPr>
            <a:spLocks noChangeArrowheads="1"/>
          </p:cNvSpPr>
          <p:nvPr/>
        </p:nvSpPr>
        <p:spPr bwMode="auto">
          <a:xfrm>
            <a:off x="1828800" y="3505200"/>
            <a:ext cx="4800600" cy="1981200"/>
          </a:xfrm>
          <a:custGeom>
            <a:avLst/>
            <a:gdLst>
              <a:gd name="T0" fmla="*/ 0 w 2857"/>
              <a:gd name="T1" fmla="*/ 0 h 1995"/>
              <a:gd name="T2" fmla="*/ 0 w 2857"/>
              <a:gd name="T3" fmla="*/ 1950 h 1995"/>
              <a:gd name="T4" fmla="*/ 2857 w 2857"/>
              <a:gd name="T5" fmla="*/ 1995 h 1995"/>
              <a:gd name="T6" fmla="*/ 0 60000 65536"/>
              <a:gd name="T7" fmla="*/ 0 60000 65536"/>
              <a:gd name="T8" fmla="*/ 0 60000 65536"/>
              <a:gd name="T9" fmla="*/ 0 w 2857"/>
              <a:gd name="T10" fmla="*/ 0 h 1995"/>
              <a:gd name="T11" fmla="*/ 2857 w 2857"/>
              <a:gd name="T12" fmla="*/ 1995 h 1995"/>
            </a:gdLst>
            <a:ahLst/>
            <a:cxnLst>
              <a:cxn ang="T6">
                <a:pos x="T0" y="T1"/>
              </a:cxn>
              <a:cxn ang="T7">
                <a:pos x="T2" y="T3"/>
              </a:cxn>
              <a:cxn ang="T8">
                <a:pos x="T4" y="T5"/>
              </a:cxn>
            </a:cxnLst>
            <a:rect l="T9" t="T10" r="T11" b="T12"/>
            <a:pathLst>
              <a:path w="2857" h="1995">
                <a:moveTo>
                  <a:pt x="0" y="0"/>
                </a:moveTo>
                <a:lnTo>
                  <a:pt x="0" y="1950"/>
                </a:lnTo>
                <a:cubicBezTo>
                  <a:pt x="0" y="1950"/>
                  <a:pt x="2140" y="1945"/>
                  <a:pt x="2857" y="1995"/>
                </a:cubicBezTo>
              </a:path>
            </a:pathLst>
          </a:custGeom>
          <a:noFill/>
          <a:ln w="9525">
            <a:solidFill>
              <a:srgbClr val="000000"/>
            </a:solidFill>
            <a:round/>
            <a:headEnd type="none" w="sm" len="sm"/>
            <a:tailEnd type="none" w="sm" len="sm"/>
          </a:ln>
        </p:spPr>
        <p:txBody>
          <a:bodyPr/>
          <a:lstStyle/>
          <a:p>
            <a:endParaRPr lang="en-US"/>
          </a:p>
        </p:txBody>
      </p:sp>
      <p:sp>
        <p:nvSpPr>
          <p:cNvPr id="47109" name="Freeform 4"/>
          <p:cNvSpPr>
            <a:spLocks noChangeArrowheads="1"/>
          </p:cNvSpPr>
          <p:nvPr/>
        </p:nvSpPr>
        <p:spPr bwMode="auto">
          <a:xfrm rot="5400000">
            <a:off x="1458913" y="3440113"/>
            <a:ext cx="44450" cy="0"/>
          </a:xfrm>
          <a:custGeom>
            <a:avLst/>
            <a:gdLst>
              <a:gd name="T0" fmla="*/ 0 w 45"/>
              <a:gd name="T1" fmla="*/ 45 w 45"/>
              <a:gd name="T2" fmla="*/ 0 60000 65536"/>
              <a:gd name="T3" fmla="*/ 0 60000 65536"/>
              <a:gd name="T4" fmla="*/ 0 w 45"/>
              <a:gd name="T5" fmla="*/ 45 w 45"/>
            </a:gdLst>
            <a:ahLst/>
            <a:cxnLst>
              <a:cxn ang="T2">
                <a:pos x="T0" y="0"/>
              </a:cxn>
              <a:cxn ang="T3">
                <a:pos x="T1" y="0"/>
              </a:cxn>
            </a:cxnLst>
            <a:rect l="T4" t="0" r="T5" b="0"/>
            <a:pathLst>
              <a:path w="45">
                <a:moveTo>
                  <a:pt x="0" y="0"/>
                </a:moveTo>
                <a:lnTo>
                  <a:pt x="45" y="0"/>
                </a:lnTo>
              </a:path>
            </a:pathLst>
          </a:custGeom>
          <a:noFill/>
          <a:ln w="9525">
            <a:solidFill>
              <a:srgbClr val="000000"/>
            </a:solidFill>
            <a:round/>
            <a:headEnd type="none" w="sm" len="sm"/>
            <a:tailEnd type="none" w="sm" len="sm"/>
          </a:ln>
        </p:spPr>
        <p:txBody>
          <a:bodyPr/>
          <a:lstStyle/>
          <a:p>
            <a:endParaRPr lang="en-US"/>
          </a:p>
        </p:txBody>
      </p:sp>
      <p:sp>
        <p:nvSpPr>
          <p:cNvPr id="47110" name="Rectangle 5"/>
          <p:cNvSpPr>
            <a:spLocks noChangeArrowheads="1"/>
          </p:cNvSpPr>
          <p:nvPr/>
        </p:nvSpPr>
        <p:spPr bwMode="auto">
          <a:xfrm>
            <a:off x="990600" y="5181600"/>
            <a:ext cx="7696200" cy="1371600"/>
          </a:xfrm>
          <a:prstGeom prst="rect">
            <a:avLst/>
          </a:prstGeom>
          <a:solidFill>
            <a:srgbClr val="FFFFFF"/>
          </a:solidFill>
          <a:ln w="9525">
            <a:solidFill>
              <a:srgbClr val="000000"/>
            </a:solidFill>
            <a:miter lim="800000"/>
            <a:headEnd type="none" w="sm" len="sm"/>
            <a:tailEnd type="none" w="sm" len="sm"/>
          </a:ln>
        </p:spPr>
        <p:txBody>
          <a:bodyPr lIns="25401" tIns="25401" rIns="25401" bIns="25401" anchor="ctr"/>
          <a:lstStyle/>
          <a:p>
            <a:pPr algn="ctr" defTabSz="455613" eaLnBrk="0" hangingPunct="0"/>
            <a:r>
              <a:rPr lang="en-GB" sz="2200" dirty="0"/>
              <a:t>Source: F.C. Zhao, D. W. Oard, and J.R. Baron, “Improving Search Effectiveness in the Legal E-Discovery Process Using Relevance Feedback” </a:t>
            </a:r>
            <a:r>
              <a:rPr lang="en-GB" sz="2200" dirty="0" smtClean="0"/>
              <a:t>(2009</a:t>
            </a:r>
            <a:r>
              <a:rPr lang="en-GB" sz="2200" dirty="0"/>
              <a:t>)</a:t>
            </a:r>
          </a:p>
        </p:txBody>
      </p:sp>
      <p:sp>
        <p:nvSpPr>
          <p:cNvPr id="47111" name="Rectangle 6"/>
          <p:cNvSpPr>
            <a:spLocks noChangeArrowheads="1"/>
          </p:cNvSpPr>
          <p:nvPr/>
        </p:nvSpPr>
        <p:spPr bwMode="auto">
          <a:xfrm>
            <a:off x="1392238" y="2078038"/>
            <a:ext cx="0" cy="46037"/>
          </a:xfrm>
          <a:prstGeom prst="rect">
            <a:avLst/>
          </a:prstGeom>
          <a:solidFill>
            <a:srgbClr val="FFFFFF"/>
          </a:solidFill>
          <a:ln w="9525">
            <a:solidFill>
              <a:srgbClr val="000000"/>
            </a:solidFill>
            <a:miter lim="800000"/>
            <a:headEnd type="none" w="sm" len="sm"/>
            <a:tailEnd type="none" w="sm" len="sm"/>
          </a:ln>
        </p:spPr>
        <p:txBody>
          <a:bodyPr/>
          <a:lstStyle/>
          <a:p>
            <a:endParaRPr lang="en-US"/>
          </a:p>
        </p:txBody>
      </p:sp>
      <p:sp>
        <p:nvSpPr>
          <p:cNvPr id="47112" name="Rectangle 7"/>
          <p:cNvSpPr>
            <a:spLocks noChangeArrowheads="1"/>
          </p:cNvSpPr>
          <p:nvPr/>
        </p:nvSpPr>
        <p:spPr bwMode="auto">
          <a:xfrm>
            <a:off x="1828800" y="1447800"/>
            <a:ext cx="0" cy="2355850"/>
          </a:xfrm>
          <a:prstGeom prst="rect">
            <a:avLst/>
          </a:prstGeom>
          <a:solidFill>
            <a:srgbClr val="FFFFFF"/>
          </a:solidFill>
          <a:ln w="9525">
            <a:solidFill>
              <a:srgbClr val="000000"/>
            </a:solidFill>
            <a:miter lim="800000"/>
            <a:headEnd type="none" w="sm" len="sm"/>
            <a:tailEnd type="none" w="sm" len="sm"/>
          </a:ln>
        </p:spPr>
        <p:txBody>
          <a:bodyPr/>
          <a:lstStyle/>
          <a:p>
            <a:endParaRPr lang="en-US"/>
          </a:p>
        </p:txBody>
      </p:sp>
      <p:sp>
        <p:nvSpPr>
          <p:cNvPr id="47113" name="Rectangle 8"/>
          <p:cNvSpPr>
            <a:spLocks noChangeArrowheads="1"/>
          </p:cNvSpPr>
          <p:nvPr/>
        </p:nvSpPr>
        <p:spPr bwMode="auto">
          <a:xfrm>
            <a:off x="4614863" y="923925"/>
            <a:ext cx="174625" cy="0"/>
          </a:xfrm>
          <a:prstGeom prst="rect">
            <a:avLst/>
          </a:prstGeom>
          <a:solidFill>
            <a:srgbClr val="FFFFFF"/>
          </a:solidFill>
          <a:ln w="9525">
            <a:solidFill>
              <a:srgbClr val="000000"/>
            </a:solidFill>
            <a:miter lim="800000"/>
            <a:headEnd type="none" w="sm" len="sm"/>
            <a:tailEnd type="none" w="sm" len="sm"/>
          </a:ln>
        </p:spPr>
        <p:txBody>
          <a:bodyPr/>
          <a:lstStyle/>
          <a:p>
            <a:endParaRPr lang="en-US"/>
          </a:p>
        </p:txBody>
      </p:sp>
      <p:sp>
        <p:nvSpPr>
          <p:cNvPr id="47114" name="Rectangle 9"/>
          <p:cNvSpPr>
            <a:spLocks noChangeArrowheads="1"/>
          </p:cNvSpPr>
          <p:nvPr/>
        </p:nvSpPr>
        <p:spPr bwMode="auto">
          <a:xfrm>
            <a:off x="1219200" y="304800"/>
            <a:ext cx="6530975" cy="914400"/>
          </a:xfrm>
          <a:prstGeom prst="rect">
            <a:avLst/>
          </a:prstGeom>
          <a:solidFill>
            <a:srgbClr val="FFFFFF"/>
          </a:solidFill>
          <a:ln w="9525">
            <a:solidFill>
              <a:srgbClr val="000000"/>
            </a:solidFill>
            <a:miter lim="800000"/>
            <a:headEnd type="none" w="sm" len="sm"/>
            <a:tailEnd type="none" w="sm" len="sm"/>
          </a:ln>
        </p:spPr>
        <p:txBody>
          <a:bodyPr lIns="25401" tIns="25401" rIns="25401" bIns="25401" anchor="ctr"/>
          <a:lstStyle/>
          <a:p>
            <a:pPr algn="ctr" defTabSz="455613" eaLnBrk="0" hangingPunct="0"/>
            <a:r>
              <a:rPr lang="en-GB" sz="2200" b="1"/>
              <a:t>Improving Search Effectiveness Through Relevance Feedback and Multple Meet and Confers</a:t>
            </a:r>
          </a:p>
        </p:txBody>
      </p:sp>
      <p:sp>
        <p:nvSpPr>
          <p:cNvPr id="47115" name="Text Box 10"/>
          <p:cNvSpPr txBox="1">
            <a:spLocks noChangeArrowheads="1"/>
          </p:cNvSpPr>
          <p:nvPr/>
        </p:nvSpPr>
        <p:spPr bwMode="auto">
          <a:xfrm>
            <a:off x="2743200" y="1828800"/>
            <a:ext cx="3232150" cy="366713"/>
          </a:xfrm>
          <a:prstGeom prst="rect">
            <a:avLst/>
          </a:prstGeom>
          <a:noFill/>
          <a:ln w="9525">
            <a:noFill/>
            <a:miter lim="800000"/>
            <a:headEnd/>
            <a:tailEnd/>
          </a:ln>
        </p:spPr>
        <p:txBody>
          <a:bodyPr>
            <a:spAutoFit/>
          </a:bodyPr>
          <a:lstStyle/>
          <a:p>
            <a:endParaRPr lang="en-US"/>
          </a:p>
        </p:txBody>
      </p:sp>
      <p:sp>
        <p:nvSpPr>
          <p:cNvPr id="47116" name="Text Box 11"/>
          <p:cNvSpPr txBox="1">
            <a:spLocks noChangeArrowheads="1"/>
          </p:cNvSpPr>
          <p:nvPr/>
        </p:nvSpPr>
        <p:spPr bwMode="auto">
          <a:xfrm>
            <a:off x="0" y="1600200"/>
            <a:ext cx="1295400" cy="366713"/>
          </a:xfrm>
          <a:prstGeom prst="rect">
            <a:avLst/>
          </a:prstGeom>
          <a:noFill/>
          <a:ln w="9525">
            <a:noFill/>
            <a:miter lim="800000"/>
            <a:headEnd/>
            <a:tailEnd/>
          </a:ln>
        </p:spPr>
        <p:txBody>
          <a:bodyPr>
            <a:spAutoFit/>
          </a:bodyPr>
          <a:lstStyle/>
          <a:p>
            <a:pPr>
              <a:spcBef>
                <a:spcPct val="50000"/>
              </a:spcBef>
            </a:pPr>
            <a:endParaRPr lang="en-US"/>
          </a:p>
        </p:txBody>
      </p:sp>
      <p:sp>
        <p:nvSpPr>
          <p:cNvPr id="47117" name="Text Box 12"/>
          <p:cNvSpPr txBox="1">
            <a:spLocks noChangeArrowheads="1"/>
          </p:cNvSpPr>
          <p:nvPr/>
        </p:nvSpPr>
        <p:spPr bwMode="auto">
          <a:xfrm>
            <a:off x="1981200" y="3810000"/>
            <a:ext cx="396875" cy="641350"/>
          </a:xfrm>
          <a:prstGeom prst="rect">
            <a:avLst/>
          </a:prstGeom>
          <a:noFill/>
          <a:ln w="9525">
            <a:noFill/>
            <a:miter lim="800000"/>
            <a:headEnd/>
            <a:tailEnd/>
          </a:ln>
        </p:spPr>
        <p:txBody>
          <a:bodyPr>
            <a:spAutoFit/>
          </a:bodyPr>
          <a:lstStyle/>
          <a:p>
            <a:endParaRPr lang="en-US"/>
          </a:p>
          <a:p>
            <a:endParaRPr lang="en-US"/>
          </a:p>
        </p:txBody>
      </p:sp>
      <p:sp>
        <p:nvSpPr>
          <p:cNvPr id="47118" name="Line 13"/>
          <p:cNvSpPr>
            <a:spLocks noChangeShapeType="1"/>
          </p:cNvSpPr>
          <p:nvPr/>
        </p:nvSpPr>
        <p:spPr bwMode="auto">
          <a:xfrm>
            <a:off x="4495800" y="5334000"/>
            <a:ext cx="0" cy="152400"/>
          </a:xfrm>
          <a:prstGeom prst="line">
            <a:avLst/>
          </a:prstGeom>
          <a:noFill/>
          <a:ln w="9525">
            <a:solidFill>
              <a:schemeClr val="tx1"/>
            </a:solidFill>
            <a:round/>
            <a:headEnd/>
            <a:tailEnd/>
          </a:ln>
        </p:spPr>
        <p:txBody>
          <a:bodyPr/>
          <a:lstStyle/>
          <a:p>
            <a:endParaRPr lang="en-US"/>
          </a:p>
        </p:txBody>
      </p:sp>
      <p:cxnSp>
        <p:nvCxnSpPr>
          <p:cNvPr id="47119" name="AutoShape 14"/>
          <p:cNvCxnSpPr>
            <a:cxnSpLocks noChangeShapeType="1"/>
          </p:cNvCxnSpPr>
          <p:nvPr/>
        </p:nvCxnSpPr>
        <p:spPr bwMode="auto">
          <a:xfrm flipV="1">
            <a:off x="2743200" y="2057400"/>
            <a:ext cx="4572000" cy="2667000"/>
          </a:xfrm>
          <a:prstGeom prst="curvedConnector3">
            <a:avLst>
              <a:gd name="adj1" fmla="val 22148"/>
            </a:avLst>
          </a:prstGeom>
          <a:noFill/>
          <a:ln w="9525">
            <a:solidFill>
              <a:schemeClr val="tx1"/>
            </a:solidFill>
            <a:round/>
            <a:headEnd/>
            <a:tailEnd/>
          </a:ln>
        </p:spPr>
      </p:cxnSp>
      <p:sp>
        <p:nvSpPr>
          <p:cNvPr id="47120" name="AutoShape 15"/>
          <p:cNvSpPr>
            <a:spLocks noChangeArrowheads="1"/>
          </p:cNvSpPr>
          <p:nvPr/>
        </p:nvSpPr>
        <p:spPr bwMode="auto">
          <a:xfrm>
            <a:off x="1676400" y="4343400"/>
            <a:ext cx="976313" cy="485775"/>
          </a:xfrm>
          <a:prstGeom prst="rightArrow">
            <a:avLst>
              <a:gd name="adj1" fmla="val 50000"/>
              <a:gd name="adj2" fmla="val 50245"/>
            </a:avLst>
          </a:prstGeom>
          <a:solidFill>
            <a:schemeClr val="accent1"/>
          </a:solidFill>
          <a:ln w="9525">
            <a:solidFill>
              <a:schemeClr val="tx1"/>
            </a:solidFill>
            <a:miter lim="800000"/>
            <a:headEnd/>
            <a:tailEnd/>
          </a:ln>
        </p:spPr>
        <p:txBody>
          <a:bodyPr wrap="none" anchor="ctr"/>
          <a:lstStyle/>
          <a:p>
            <a:endParaRPr lang="en-US"/>
          </a:p>
        </p:txBody>
      </p:sp>
      <p:sp>
        <p:nvSpPr>
          <p:cNvPr id="47121" name="Rectangle 16"/>
          <p:cNvSpPr>
            <a:spLocks noChangeArrowheads="1"/>
          </p:cNvSpPr>
          <p:nvPr/>
        </p:nvSpPr>
        <p:spPr bwMode="auto">
          <a:xfrm>
            <a:off x="381000" y="3505200"/>
            <a:ext cx="1371600" cy="1447800"/>
          </a:xfrm>
          <a:prstGeom prst="rect">
            <a:avLst/>
          </a:prstGeom>
          <a:solidFill>
            <a:schemeClr val="accent1"/>
          </a:solidFill>
          <a:ln w="9525">
            <a:solidFill>
              <a:schemeClr val="tx1"/>
            </a:solidFill>
            <a:miter lim="800000"/>
            <a:headEnd/>
            <a:tailEnd/>
          </a:ln>
        </p:spPr>
        <p:txBody>
          <a:bodyPr wrap="none" anchor="ctr"/>
          <a:lstStyle/>
          <a:p>
            <a:pPr algn="ctr"/>
            <a:r>
              <a:rPr lang="en-US"/>
              <a:t>1st Meet and Confer</a:t>
            </a:r>
          </a:p>
        </p:txBody>
      </p:sp>
      <p:sp>
        <p:nvSpPr>
          <p:cNvPr id="47122" name="AutoShape 17"/>
          <p:cNvSpPr>
            <a:spLocks noChangeArrowheads="1"/>
          </p:cNvSpPr>
          <p:nvPr/>
        </p:nvSpPr>
        <p:spPr bwMode="auto">
          <a:xfrm>
            <a:off x="4038600" y="3048000"/>
            <a:ext cx="914400" cy="609600"/>
          </a:xfrm>
          <a:prstGeom prst="leftArrow">
            <a:avLst>
              <a:gd name="adj1" fmla="val 50000"/>
              <a:gd name="adj2" fmla="val 37500"/>
            </a:avLst>
          </a:prstGeom>
          <a:solidFill>
            <a:schemeClr val="accent1"/>
          </a:solidFill>
          <a:ln w="9525">
            <a:solidFill>
              <a:schemeClr val="tx1"/>
            </a:solidFill>
            <a:miter lim="800000"/>
            <a:headEnd/>
            <a:tailEnd/>
          </a:ln>
        </p:spPr>
        <p:txBody>
          <a:bodyPr wrap="none" anchor="ctr"/>
          <a:lstStyle/>
          <a:p>
            <a:endParaRPr lang="en-US"/>
          </a:p>
        </p:txBody>
      </p:sp>
      <p:sp>
        <p:nvSpPr>
          <p:cNvPr id="47123" name="Rectangle 18"/>
          <p:cNvSpPr>
            <a:spLocks noChangeArrowheads="1"/>
          </p:cNvSpPr>
          <p:nvPr/>
        </p:nvSpPr>
        <p:spPr bwMode="auto">
          <a:xfrm>
            <a:off x="5410200" y="2971800"/>
            <a:ext cx="1905000" cy="838200"/>
          </a:xfrm>
          <a:prstGeom prst="rect">
            <a:avLst/>
          </a:prstGeom>
          <a:solidFill>
            <a:schemeClr val="accent1"/>
          </a:solidFill>
          <a:ln w="9525">
            <a:solidFill>
              <a:schemeClr val="tx1"/>
            </a:solidFill>
            <a:miter lim="800000"/>
            <a:headEnd/>
            <a:tailEnd/>
          </a:ln>
        </p:spPr>
        <p:txBody>
          <a:bodyPr wrap="none" anchor="ctr"/>
          <a:lstStyle/>
          <a:p>
            <a:pPr algn="ctr"/>
            <a:r>
              <a:rPr lang="en-US"/>
              <a:t>Second Meet and Confer</a:t>
            </a:r>
          </a:p>
        </p:txBody>
      </p:sp>
    </p:spTree>
    <p:extLst>
      <p:ext uri="{BB962C8B-B14F-4D97-AF65-F5344CB8AC3E}">
        <p14:creationId xmlns:p14="http://schemas.microsoft.com/office/powerpoint/2010/main" val="298790406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22238"/>
            <a:ext cx="7620000" cy="1554162"/>
          </a:xfrm>
        </p:spPr>
        <p:txBody>
          <a:bodyPr/>
          <a:lstStyle/>
          <a:p>
            <a:r>
              <a:rPr lang="en-US" dirty="0" smtClean="0"/>
              <a:t>Findings from the TREC Legal Track</a:t>
            </a:r>
            <a:endParaRPr lang="en-US" dirty="0"/>
          </a:p>
        </p:txBody>
      </p:sp>
      <p:sp>
        <p:nvSpPr>
          <p:cNvPr id="3" name="Content Placeholder 2"/>
          <p:cNvSpPr>
            <a:spLocks noGrp="1"/>
          </p:cNvSpPr>
          <p:nvPr>
            <p:ph idx="1"/>
          </p:nvPr>
        </p:nvSpPr>
        <p:spPr/>
        <p:txBody>
          <a:bodyPr>
            <a:normAutofit fontScale="92500" lnSpcReduction="10000"/>
          </a:bodyPr>
          <a:lstStyle/>
          <a:p>
            <a:r>
              <a:rPr lang="en-US" sz="2800" dirty="0" smtClean="0"/>
              <a:t>Beating Boolean is hard work (one on one)</a:t>
            </a:r>
          </a:p>
          <a:p>
            <a:r>
              <a:rPr lang="en-US" sz="2800" dirty="0" smtClean="0"/>
              <a:t>And yet we know substantial dark matter in the form of the true </a:t>
            </a:r>
            <a:r>
              <a:rPr lang="en-US" sz="2800" b="1" dirty="0" smtClean="0"/>
              <a:t>R </a:t>
            </a:r>
            <a:r>
              <a:rPr lang="en-US" sz="2800" dirty="0" smtClean="0"/>
              <a:t>(i.e., # of relevant docs) in large corporate repositories exists, not found by traditional keyword searching alone</a:t>
            </a:r>
          </a:p>
          <a:p>
            <a:r>
              <a:rPr lang="en-US" sz="2800" dirty="0" smtClean="0"/>
              <a:t>2009 results especially show substantial gains in terms of recall and precision when process allows for human in the loop to assist training systems (interaction with topic authority experts)</a:t>
            </a:r>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pPr>
              <a:defRPr/>
            </a:pPr>
            <a:fld id="{9AAB13B2-64EF-49DB-9F75-127144064765}" type="slidenum">
              <a:rPr lang="en-US" altLang="en-US" smtClean="0"/>
              <a:pPr>
                <a:defRPr/>
              </a:pPr>
              <a:t>57</a:t>
            </a:fld>
            <a:endParaRPr lang="en-US" altLang="en-US"/>
          </a:p>
        </p:txBody>
      </p:sp>
    </p:spTree>
    <p:extLst>
      <p:ext uri="{BB962C8B-B14F-4D97-AF65-F5344CB8AC3E}">
        <p14:creationId xmlns:p14="http://schemas.microsoft.com/office/powerpoint/2010/main" val="103558233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5"/>
          <p:cNvSpPr>
            <a:spLocks noGrp="1"/>
          </p:cNvSpPr>
          <p:nvPr>
            <p:ph type="sldNum" sz="quarter" idx="4294967295"/>
          </p:nvPr>
        </p:nvSpPr>
        <p:spPr>
          <a:xfrm>
            <a:off x="6553200" y="6356350"/>
            <a:ext cx="2133600" cy="365125"/>
          </a:xfrm>
          <a:prstGeom prst="rect">
            <a:avLst/>
          </a:prstGeom>
          <a:noFill/>
        </p:spPr>
        <p:txBody>
          <a:bodyPr/>
          <a:lstStyle/>
          <a:p>
            <a:fld id="{9B319F1A-CA66-4A5D-B660-1F7FA5705E68}" type="slidenum">
              <a:rPr lang="en-US"/>
              <a:pPr/>
              <a:t>58</a:t>
            </a:fld>
            <a:endParaRPr lang="en-US"/>
          </a:p>
        </p:txBody>
      </p:sp>
      <p:sp>
        <p:nvSpPr>
          <p:cNvPr id="32771" name="Rectangle 2"/>
          <p:cNvSpPr>
            <a:spLocks noGrp="1" noChangeArrowheads="1"/>
          </p:cNvSpPr>
          <p:nvPr>
            <p:ph type="title"/>
          </p:nvPr>
        </p:nvSpPr>
        <p:spPr/>
        <p:txBody>
          <a:bodyPr/>
          <a:lstStyle/>
          <a:p>
            <a:pPr eaLnBrk="1" hangingPunct="1"/>
            <a:r>
              <a:rPr lang="en-US" sz="3000" smtClean="0"/>
              <a:t>Beyond Keywords: Alternative Search Methods</a:t>
            </a:r>
          </a:p>
        </p:txBody>
      </p:sp>
      <p:sp>
        <p:nvSpPr>
          <p:cNvPr id="32772" name="Rectangle 3"/>
          <p:cNvSpPr>
            <a:spLocks noGrp="1" noChangeArrowheads="1"/>
          </p:cNvSpPr>
          <p:nvPr>
            <p:ph type="body" idx="1"/>
          </p:nvPr>
        </p:nvSpPr>
        <p:spPr/>
        <p:txBody>
          <a:bodyPr>
            <a:normAutofit lnSpcReduction="10000"/>
          </a:bodyPr>
          <a:lstStyle/>
          <a:p>
            <a:pPr eaLnBrk="1" hangingPunct="1">
              <a:lnSpc>
                <a:spcPct val="80000"/>
              </a:lnSpc>
            </a:pPr>
            <a:r>
              <a:rPr lang="en-US" sz="2100" i="1" smtClean="0"/>
              <a:t>Greater Use Made of Boolean Strings</a:t>
            </a:r>
          </a:p>
          <a:p>
            <a:pPr eaLnBrk="1" hangingPunct="1">
              <a:lnSpc>
                <a:spcPct val="80000"/>
              </a:lnSpc>
            </a:pPr>
            <a:r>
              <a:rPr lang="en-US" sz="2100" i="1" smtClean="0"/>
              <a:t>Fuzzy Search Models</a:t>
            </a:r>
          </a:p>
          <a:p>
            <a:pPr eaLnBrk="1" hangingPunct="1">
              <a:lnSpc>
                <a:spcPct val="80000"/>
              </a:lnSpc>
            </a:pPr>
            <a:r>
              <a:rPr lang="en-US" sz="2100" i="1" smtClean="0"/>
              <a:t>Probabilistic models (Bayesian)</a:t>
            </a:r>
          </a:p>
          <a:p>
            <a:pPr eaLnBrk="1" hangingPunct="1">
              <a:lnSpc>
                <a:spcPct val="80000"/>
              </a:lnSpc>
            </a:pPr>
            <a:r>
              <a:rPr lang="en-US" sz="2100" i="1" smtClean="0"/>
              <a:t>Statistical methods (clustering)</a:t>
            </a:r>
          </a:p>
          <a:p>
            <a:pPr eaLnBrk="1" hangingPunct="1">
              <a:lnSpc>
                <a:spcPct val="80000"/>
              </a:lnSpc>
            </a:pPr>
            <a:r>
              <a:rPr lang="en-US" sz="2100" i="1" smtClean="0"/>
              <a:t>Machine learning approaches to semantic representation</a:t>
            </a:r>
          </a:p>
          <a:p>
            <a:pPr eaLnBrk="1" hangingPunct="1">
              <a:lnSpc>
                <a:spcPct val="80000"/>
              </a:lnSpc>
            </a:pPr>
            <a:r>
              <a:rPr lang="en-US" sz="2100" i="1" smtClean="0"/>
              <a:t>Categorization tools: taxonomies and ontologies</a:t>
            </a:r>
          </a:p>
          <a:p>
            <a:pPr eaLnBrk="1" hangingPunct="1">
              <a:lnSpc>
                <a:spcPct val="80000"/>
              </a:lnSpc>
            </a:pPr>
            <a:r>
              <a:rPr lang="en-US" sz="2100" i="1" smtClean="0"/>
              <a:t>Social network analysis</a:t>
            </a:r>
          </a:p>
          <a:p>
            <a:pPr eaLnBrk="1" hangingPunct="1">
              <a:lnSpc>
                <a:spcPct val="80000"/>
              </a:lnSpc>
            </a:pPr>
            <a:r>
              <a:rPr lang="en-US" sz="2100" i="1" smtClean="0"/>
              <a:t>Hybrid approaches</a:t>
            </a:r>
          </a:p>
          <a:p>
            <a:pPr eaLnBrk="1" hangingPunct="1">
              <a:lnSpc>
                <a:spcPct val="80000"/>
              </a:lnSpc>
              <a:buFont typeface="Wingdings" pitchFamily="56" charset="2"/>
              <a:buNone/>
            </a:pPr>
            <a:endParaRPr lang="en-US" sz="2100" i="1" smtClean="0"/>
          </a:p>
          <a:p>
            <a:pPr eaLnBrk="1" hangingPunct="1">
              <a:lnSpc>
                <a:spcPct val="80000"/>
              </a:lnSpc>
              <a:buFont typeface="Wingdings" pitchFamily="56" charset="2"/>
              <a:buNone/>
            </a:pPr>
            <a:r>
              <a:rPr lang="en-US" sz="2100" smtClean="0"/>
              <a:t>Reference:  </a:t>
            </a:r>
            <a:r>
              <a:rPr lang="en-US" sz="2100" i="1" smtClean="0"/>
              <a:t>Appendix to The Sedona Conference® Best Practices Commentary on the Use of Search and Information Retrieval Methods in E-Discovery (2007), available at </a:t>
            </a:r>
            <a:r>
              <a:rPr lang="en-US" sz="2100" i="1" smtClean="0">
                <a:hlinkClick r:id="rId3"/>
              </a:rPr>
              <a:t>http://www.thesedonaconference.org</a:t>
            </a:r>
            <a:r>
              <a:rPr lang="en-US" sz="2100" i="1" smtClean="0"/>
              <a:t>  (link to publications)</a:t>
            </a:r>
            <a:endParaRPr lang="en-US" sz="2100" smtClean="0"/>
          </a:p>
        </p:txBody>
      </p:sp>
    </p:spTree>
    <p:extLst>
      <p:ext uri="{BB962C8B-B14F-4D97-AF65-F5344CB8AC3E}">
        <p14:creationId xmlns:p14="http://schemas.microsoft.com/office/powerpoint/2010/main" val="105554232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1147763" y="1957388"/>
            <a:ext cx="200025" cy="242887"/>
          </a:xfrm>
          <a:prstGeom prst="rect">
            <a:avLst/>
          </a:prstGeom>
          <a:solidFill>
            <a:schemeClr val="hlink"/>
          </a:solidFill>
          <a:ln w="9525">
            <a:solidFill>
              <a:schemeClr val="tx1"/>
            </a:solidFill>
            <a:miter lim="800000"/>
            <a:headEnd/>
            <a:tailEnd/>
          </a:ln>
        </p:spPr>
        <p:txBody>
          <a:bodyPr wrap="none" anchor="ctr"/>
          <a:lstStyle/>
          <a:p>
            <a:endParaRPr lang="en-US"/>
          </a:p>
        </p:txBody>
      </p:sp>
      <p:sp>
        <p:nvSpPr>
          <p:cNvPr id="175" name="Title 174"/>
          <p:cNvSpPr>
            <a:spLocks noGrp="1"/>
          </p:cNvSpPr>
          <p:nvPr>
            <p:ph type="title"/>
          </p:nvPr>
        </p:nvSpPr>
        <p:spPr>
          <a:xfrm>
            <a:off x="685800" y="914400"/>
            <a:ext cx="7795258" cy="838200"/>
          </a:xfrm>
        </p:spPr>
        <p:txBody>
          <a:bodyPr>
            <a:noAutofit/>
          </a:bodyPr>
          <a:lstStyle/>
          <a:p>
            <a:pPr algn="ctr" eaLnBrk="1" fontAlgn="auto" hangingPunct="1">
              <a:spcAft>
                <a:spcPts val="0"/>
              </a:spcAft>
              <a:defRPr/>
            </a:pPr>
            <a:r>
              <a:rPr lang="en-US" sz="3600" b="1" dirty="0" smtClean="0"/>
              <a:t>E-discovery Strategies:</a:t>
            </a:r>
            <a:br>
              <a:rPr lang="en-US" sz="3600" b="1" dirty="0" smtClean="0"/>
            </a:br>
            <a:r>
              <a:rPr lang="en-US" sz="3600" b="1" dirty="0" smtClean="0"/>
              <a:t>“Predictive Coding”</a:t>
            </a:r>
            <a:endParaRPr lang="en-US" sz="3600" b="1" dirty="0"/>
          </a:p>
        </p:txBody>
      </p:sp>
      <p:sp>
        <p:nvSpPr>
          <p:cNvPr id="174" name="Rectangle 3"/>
          <p:cNvSpPr>
            <a:spLocks noGrp="1" noChangeArrowheads="1"/>
          </p:cNvSpPr>
          <p:nvPr>
            <p:ph type="title" idx="4294967295"/>
          </p:nvPr>
        </p:nvSpPr>
        <p:spPr>
          <a:xfrm>
            <a:off x="0" y="4588670"/>
            <a:ext cx="3276600" cy="1693068"/>
          </a:xfrm>
          <a:noFill/>
        </p:spPr>
        <p:txBody>
          <a:bodyPr>
            <a:noAutofit/>
          </a:bodyPr>
          <a:lstStyle/>
          <a:p>
            <a:pPr eaLnBrk="1" fontAlgn="auto" hangingPunct="1">
              <a:spcAft>
                <a:spcPts val="0"/>
              </a:spcAft>
              <a:defRPr/>
            </a:pPr>
            <a:r>
              <a:rPr lang="en-US" sz="1800" b="1" dirty="0" smtClean="0"/>
              <a:t>Improving review  thru use of software with minimal human intervention – relying on software to generate clusters of related documents, and training the software thru multiple iterations to find responsive records</a:t>
            </a:r>
          </a:p>
        </p:txBody>
      </p:sp>
      <p:sp>
        <p:nvSpPr>
          <p:cNvPr id="23556" name="Rectangle 4"/>
          <p:cNvSpPr>
            <a:spLocks noChangeArrowheads="1"/>
          </p:cNvSpPr>
          <p:nvPr/>
        </p:nvSpPr>
        <p:spPr bwMode="auto">
          <a:xfrm>
            <a:off x="1257300" y="2028825"/>
            <a:ext cx="200025" cy="242888"/>
          </a:xfrm>
          <a:prstGeom prst="rect">
            <a:avLst/>
          </a:prstGeom>
          <a:solidFill>
            <a:schemeClr val="hlink"/>
          </a:solidFill>
          <a:ln w="9525">
            <a:solidFill>
              <a:schemeClr val="tx1"/>
            </a:solidFill>
            <a:miter lim="800000"/>
            <a:headEnd/>
            <a:tailEnd/>
          </a:ln>
        </p:spPr>
        <p:txBody>
          <a:bodyPr wrap="none" anchor="ctr"/>
          <a:lstStyle/>
          <a:p>
            <a:endParaRPr lang="en-US"/>
          </a:p>
        </p:txBody>
      </p:sp>
      <p:sp>
        <p:nvSpPr>
          <p:cNvPr id="23557" name="Rectangle 5"/>
          <p:cNvSpPr>
            <a:spLocks noChangeArrowheads="1"/>
          </p:cNvSpPr>
          <p:nvPr/>
        </p:nvSpPr>
        <p:spPr bwMode="auto">
          <a:xfrm>
            <a:off x="1409700" y="2181225"/>
            <a:ext cx="200025" cy="242888"/>
          </a:xfrm>
          <a:prstGeom prst="rect">
            <a:avLst/>
          </a:prstGeom>
          <a:solidFill>
            <a:schemeClr val="hlink"/>
          </a:solidFill>
          <a:ln w="9525">
            <a:solidFill>
              <a:schemeClr val="tx1"/>
            </a:solidFill>
            <a:miter lim="800000"/>
            <a:headEnd/>
            <a:tailEnd/>
          </a:ln>
        </p:spPr>
        <p:txBody>
          <a:bodyPr wrap="none" anchor="ctr"/>
          <a:lstStyle/>
          <a:p>
            <a:endParaRPr lang="en-US"/>
          </a:p>
        </p:txBody>
      </p:sp>
      <p:sp>
        <p:nvSpPr>
          <p:cNvPr id="23558" name="Rectangle 6"/>
          <p:cNvSpPr>
            <a:spLocks noChangeArrowheads="1"/>
          </p:cNvSpPr>
          <p:nvPr/>
        </p:nvSpPr>
        <p:spPr bwMode="auto">
          <a:xfrm>
            <a:off x="1562100" y="2333625"/>
            <a:ext cx="200025" cy="242888"/>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23559" name="Rectangle 7"/>
          <p:cNvSpPr>
            <a:spLocks noChangeArrowheads="1"/>
          </p:cNvSpPr>
          <p:nvPr/>
        </p:nvSpPr>
        <p:spPr bwMode="auto">
          <a:xfrm>
            <a:off x="1714500" y="2486025"/>
            <a:ext cx="200025" cy="242888"/>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23560" name="Rectangle 8"/>
          <p:cNvSpPr>
            <a:spLocks noChangeArrowheads="1"/>
          </p:cNvSpPr>
          <p:nvPr/>
        </p:nvSpPr>
        <p:spPr bwMode="auto">
          <a:xfrm>
            <a:off x="1866900" y="2638425"/>
            <a:ext cx="200025" cy="242888"/>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23561" name="Rectangle 9"/>
          <p:cNvSpPr>
            <a:spLocks noChangeArrowheads="1"/>
          </p:cNvSpPr>
          <p:nvPr/>
        </p:nvSpPr>
        <p:spPr bwMode="auto">
          <a:xfrm>
            <a:off x="2019300" y="2790825"/>
            <a:ext cx="200025" cy="242888"/>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23562" name="Rectangle 12"/>
          <p:cNvSpPr>
            <a:spLocks noChangeArrowheads="1"/>
          </p:cNvSpPr>
          <p:nvPr/>
        </p:nvSpPr>
        <p:spPr bwMode="auto">
          <a:xfrm>
            <a:off x="2476500" y="3248025"/>
            <a:ext cx="200025" cy="242888"/>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63" name="Rectangle 13"/>
          <p:cNvSpPr>
            <a:spLocks noChangeArrowheads="1"/>
          </p:cNvSpPr>
          <p:nvPr/>
        </p:nvSpPr>
        <p:spPr bwMode="auto">
          <a:xfrm>
            <a:off x="2628900" y="3400425"/>
            <a:ext cx="200025" cy="242888"/>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64" name="Rectangle 14"/>
          <p:cNvSpPr>
            <a:spLocks noChangeArrowheads="1"/>
          </p:cNvSpPr>
          <p:nvPr/>
        </p:nvSpPr>
        <p:spPr bwMode="auto">
          <a:xfrm>
            <a:off x="2781300" y="3552825"/>
            <a:ext cx="200025" cy="242888"/>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65" name="Rectangle 15"/>
          <p:cNvSpPr>
            <a:spLocks noChangeArrowheads="1"/>
          </p:cNvSpPr>
          <p:nvPr/>
        </p:nvSpPr>
        <p:spPr bwMode="auto">
          <a:xfrm>
            <a:off x="2933700" y="3705225"/>
            <a:ext cx="200025" cy="242888"/>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66" name="Rectangle 16"/>
          <p:cNvSpPr>
            <a:spLocks noChangeArrowheads="1"/>
          </p:cNvSpPr>
          <p:nvPr/>
        </p:nvSpPr>
        <p:spPr bwMode="auto">
          <a:xfrm>
            <a:off x="3086100" y="3857625"/>
            <a:ext cx="200025" cy="242888"/>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67" name="Rectangle 17"/>
          <p:cNvSpPr>
            <a:spLocks noChangeArrowheads="1"/>
          </p:cNvSpPr>
          <p:nvPr/>
        </p:nvSpPr>
        <p:spPr bwMode="auto">
          <a:xfrm>
            <a:off x="3238500" y="4010025"/>
            <a:ext cx="200025" cy="242888"/>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68" name="Rectangle 20"/>
          <p:cNvSpPr>
            <a:spLocks noChangeArrowheads="1"/>
          </p:cNvSpPr>
          <p:nvPr/>
        </p:nvSpPr>
        <p:spPr bwMode="auto">
          <a:xfrm>
            <a:off x="3695700" y="4467225"/>
            <a:ext cx="200025" cy="24288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3569" name="Rectangle 21"/>
          <p:cNvSpPr>
            <a:spLocks noChangeArrowheads="1"/>
          </p:cNvSpPr>
          <p:nvPr/>
        </p:nvSpPr>
        <p:spPr bwMode="auto">
          <a:xfrm>
            <a:off x="3848100" y="4619625"/>
            <a:ext cx="200025" cy="24288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3570" name="Rectangle 22"/>
          <p:cNvSpPr>
            <a:spLocks noChangeArrowheads="1"/>
          </p:cNvSpPr>
          <p:nvPr/>
        </p:nvSpPr>
        <p:spPr bwMode="auto">
          <a:xfrm>
            <a:off x="4000500" y="4772025"/>
            <a:ext cx="200025" cy="24288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3571" name="Rectangle 23"/>
          <p:cNvSpPr>
            <a:spLocks noChangeArrowheads="1"/>
          </p:cNvSpPr>
          <p:nvPr/>
        </p:nvSpPr>
        <p:spPr bwMode="auto">
          <a:xfrm>
            <a:off x="4152900" y="4924425"/>
            <a:ext cx="200025" cy="24288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3572" name="Rectangle 24"/>
          <p:cNvSpPr>
            <a:spLocks noChangeArrowheads="1"/>
          </p:cNvSpPr>
          <p:nvPr/>
        </p:nvSpPr>
        <p:spPr bwMode="auto">
          <a:xfrm>
            <a:off x="4305300" y="5076825"/>
            <a:ext cx="200025" cy="24288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3573" name="Rectangle 25"/>
          <p:cNvSpPr>
            <a:spLocks noChangeArrowheads="1"/>
          </p:cNvSpPr>
          <p:nvPr/>
        </p:nvSpPr>
        <p:spPr bwMode="auto">
          <a:xfrm>
            <a:off x="4457700" y="5229225"/>
            <a:ext cx="200025" cy="24288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3574" name="Rectangle 26"/>
          <p:cNvSpPr>
            <a:spLocks noChangeArrowheads="1"/>
          </p:cNvSpPr>
          <p:nvPr/>
        </p:nvSpPr>
        <p:spPr bwMode="auto">
          <a:xfrm>
            <a:off x="4610100" y="5381625"/>
            <a:ext cx="200025" cy="24288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3575" name="Rectangle 27"/>
          <p:cNvSpPr>
            <a:spLocks noChangeArrowheads="1"/>
          </p:cNvSpPr>
          <p:nvPr/>
        </p:nvSpPr>
        <p:spPr bwMode="auto">
          <a:xfrm>
            <a:off x="4762500" y="5534025"/>
            <a:ext cx="200025" cy="24288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3576" name="Rectangle 28"/>
          <p:cNvSpPr>
            <a:spLocks noChangeArrowheads="1"/>
          </p:cNvSpPr>
          <p:nvPr/>
        </p:nvSpPr>
        <p:spPr bwMode="auto">
          <a:xfrm>
            <a:off x="4914900" y="5686425"/>
            <a:ext cx="200025" cy="24288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3577" name="Rectangle 29"/>
          <p:cNvSpPr>
            <a:spLocks noChangeArrowheads="1"/>
          </p:cNvSpPr>
          <p:nvPr/>
        </p:nvSpPr>
        <p:spPr bwMode="auto">
          <a:xfrm>
            <a:off x="5067300" y="5838825"/>
            <a:ext cx="200025" cy="24288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3578" name="Rectangle 30"/>
          <p:cNvSpPr>
            <a:spLocks noChangeArrowheads="1"/>
          </p:cNvSpPr>
          <p:nvPr/>
        </p:nvSpPr>
        <p:spPr bwMode="auto">
          <a:xfrm>
            <a:off x="1766888" y="1957388"/>
            <a:ext cx="200025" cy="242887"/>
          </a:xfrm>
          <a:prstGeom prst="rect">
            <a:avLst/>
          </a:prstGeom>
          <a:solidFill>
            <a:schemeClr val="hlink"/>
          </a:solidFill>
          <a:ln w="9525">
            <a:solidFill>
              <a:schemeClr val="tx1"/>
            </a:solidFill>
            <a:miter lim="800000"/>
            <a:headEnd/>
            <a:tailEnd/>
          </a:ln>
        </p:spPr>
        <p:txBody>
          <a:bodyPr wrap="none" anchor="ctr"/>
          <a:lstStyle/>
          <a:p>
            <a:endParaRPr lang="en-US"/>
          </a:p>
        </p:txBody>
      </p:sp>
      <p:sp>
        <p:nvSpPr>
          <p:cNvPr id="23579" name="Rectangle 31"/>
          <p:cNvSpPr>
            <a:spLocks noChangeArrowheads="1"/>
          </p:cNvSpPr>
          <p:nvPr/>
        </p:nvSpPr>
        <p:spPr bwMode="auto">
          <a:xfrm>
            <a:off x="1919288" y="2109788"/>
            <a:ext cx="200025" cy="242887"/>
          </a:xfrm>
          <a:prstGeom prst="rect">
            <a:avLst/>
          </a:prstGeom>
          <a:solidFill>
            <a:schemeClr val="hlink"/>
          </a:solidFill>
          <a:ln w="9525">
            <a:solidFill>
              <a:schemeClr val="tx1"/>
            </a:solidFill>
            <a:miter lim="800000"/>
            <a:headEnd/>
            <a:tailEnd/>
          </a:ln>
        </p:spPr>
        <p:txBody>
          <a:bodyPr wrap="none" anchor="ctr"/>
          <a:lstStyle/>
          <a:p>
            <a:endParaRPr lang="en-US"/>
          </a:p>
        </p:txBody>
      </p:sp>
      <p:sp>
        <p:nvSpPr>
          <p:cNvPr id="23580" name="Rectangle 32"/>
          <p:cNvSpPr>
            <a:spLocks noChangeArrowheads="1"/>
          </p:cNvSpPr>
          <p:nvPr/>
        </p:nvSpPr>
        <p:spPr bwMode="auto">
          <a:xfrm>
            <a:off x="2071688" y="2262188"/>
            <a:ext cx="200025" cy="242887"/>
          </a:xfrm>
          <a:prstGeom prst="rect">
            <a:avLst/>
          </a:prstGeom>
          <a:solidFill>
            <a:schemeClr val="hlink"/>
          </a:solidFill>
          <a:ln w="9525">
            <a:solidFill>
              <a:schemeClr val="tx1"/>
            </a:solidFill>
            <a:miter lim="800000"/>
            <a:headEnd/>
            <a:tailEnd/>
          </a:ln>
        </p:spPr>
        <p:txBody>
          <a:bodyPr wrap="none" anchor="ctr"/>
          <a:lstStyle/>
          <a:p>
            <a:endParaRPr lang="en-US"/>
          </a:p>
        </p:txBody>
      </p:sp>
      <p:sp>
        <p:nvSpPr>
          <p:cNvPr id="23581" name="Rectangle 33"/>
          <p:cNvSpPr>
            <a:spLocks noChangeArrowheads="1"/>
          </p:cNvSpPr>
          <p:nvPr/>
        </p:nvSpPr>
        <p:spPr bwMode="auto">
          <a:xfrm>
            <a:off x="2224088" y="2414588"/>
            <a:ext cx="200025" cy="242887"/>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23582" name="Rectangle 34"/>
          <p:cNvSpPr>
            <a:spLocks noChangeArrowheads="1"/>
          </p:cNvSpPr>
          <p:nvPr/>
        </p:nvSpPr>
        <p:spPr bwMode="auto">
          <a:xfrm>
            <a:off x="2376488" y="2566988"/>
            <a:ext cx="200025" cy="242887"/>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23583" name="Rectangle 35"/>
          <p:cNvSpPr>
            <a:spLocks noChangeArrowheads="1"/>
          </p:cNvSpPr>
          <p:nvPr/>
        </p:nvSpPr>
        <p:spPr bwMode="auto">
          <a:xfrm>
            <a:off x="2528888" y="2719388"/>
            <a:ext cx="200025" cy="242887"/>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23584" name="Rectangle 36"/>
          <p:cNvSpPr>
            <a:spLocks noChangeArrowheads="1"/>
          </p:cNvSpPr>
          <p:nvPr/>
        </p:nvSpPr>
        <p:spPr bwMode="auto">
          <a:xfrm>
            <a:off x="2681288" y="2871788"/>
            <a:ext cx="200025" cy="242887"/>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23585" name="Rectangle 38"/>
          <p:cNvSpPr>
            <a:spLocks noChangeArrowheads="1"/>
          </p:cNvSpPr>
          <p:nvPr/>
        </p:nvSpPr>
        <p:spPr bwMode="auto">
          <a:xfrm>
            <a:off x="2986088" y="3176588"/>
            <a:ext cx="200025" cy="242887"/>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86" name="Rectangle 39"/>
          <p:cNvSpPr>
            <a:spLocks noChangeArrowheads="1"/>
          </p:cNvSpPr>
          <p:nvPr/>
        </p:nvSpPr>
        <p:spPr bwMode="auto">
          <a:xfrm>
            <a:off x="3138488" y="3328988"/>
            <a:ext cx="200025" cy="242887"/>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87" name="Rectangle 40"/>
          <p:cNvSpPr>
            <a:spLocks noChangeArrowheads="1"/>
          </p:cNvSpPr>
          <p:nvPr/>
        </p:nvSpPr>
        <p:spPr bwMode="auto">
          <a:xfrm>
            <a:off x="3290888" y="3481388"/>
            <a:ext cx="200025" cy="242887"/>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88" name="Rectangle 41"/>
          <p:cNvSpPr>
            <a:spLocks noChangeArrowheads="1"/>
          </p:cNvSpPr>
          <p:nvPr/>
        </p:nvSpPr>
        <p:spPr bwMode="auto">
          <a:xfrm>
            <a:off x="3443288" y="3633788"/>
            <a:ext cx="200025" cy="242887"/>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89" name="Rectangle 42"/>
          <p:cNvSpPr>
            <a:spLocks noChangeArrowheads="1"/>
          </p:cNvSpPr>
          <p:nvPr/>
        </p:nvSpPr>
        <p:spPr bwMode="auto">
          <a:xfrm>
            <a:off x="3595688" y="3786188"/>
            <a:ext cx="200025" cy="242887"/>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0" name="Rectangle 43"/>
          <p:cNvSpPr>
            <a:spLocks noChangeArrowheads="1"/>
          </p:cNvSpPr>
          <p:nvPr/>
        </p:nvSpPr>
        <p:spPr bwMode="auto">
          <a:xfrm>
            <a:off x="3748088" y="3938588"/>
            <a:ext cx="200025" cy="242887"/>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1" name="Rectangle 44"/>
          <p:cNvSpPr>
            <a:spLocks noChangeArrowheads="1"/>
          </p:cNvSpPr>
          <p:nvPr/>
        </p:nvSpPr>
        <p:spPr bwMode="auto">
          <a:xfrm>
            <a:off x="3900488" y="4090988"/>
            <a:ext cx="200025" cy="242887"/>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2" name="Rectangle 47"/>
          <p:cNvSpPr>
            <a:spLocks noChangeArrowheads="1"/>
          </p:cNvSpPr>
          <p:nvPr/>
        </p:nvSpPr>
        <p:spPr bwMode="auto">
          <a:xfrm>
            <a:off x="4357688" y="4548188"/>
            <a:ext cx="200025" cy="242887"/>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3593" name="Rectangle 48"/>
          <p:cNvSpPr>
            <a:spLocks noChangeArrowheads="1"/>
          </p:cNvSpPr>
          <p:nvPr/>
        </p:nvSpPr>
        <p:spPr bwMode="auto">
          <a:xfrm>
            <a:off x="4510088" y="4700588"/>
            <a:ext cx="200025" cy="242887"/>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3594" name="Rectangle 49"/>
          <p:cNvSpPr>
            <a:spLocks noChangeArrowheads="1"/>
          </p:cNvSpPr>
          <p:nvPr/>
        </p:nvSpPr>
        <p:spPr bwMode="auto">
          <a:xfrm>
            <a:off x="4662488" y="4852988"/>
            <a:ext cx="200025" cy="242887"/>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3595" name="Rectangle 50"/>
          <p:cNvSpPr>
            <a:spLocks noChangeArrowheads="1"/>
          </p:cNvSpPr>
          <p:nvPr/>
        </p:nvSpPr>
        <p:spPr bwMode="auto">
          <a:xfrm>
            <a:off x="4814888" y="5005388"/>
            <a:ext cx="200025" cy="242887"/>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3596" name="Rectangle 51"/>
          <p:cNvSpPr>
            <a:spLocks noChangeArrowheads="1"/>
          </p:cNvSpPr>
          <p:nvPr/>
        </p:nvSpPr>
        <p:spPr bwMode="auto">
          <a:xfrm>
            <a:off x="4967288" y="5157788"/>
            <a:ext cx="200025" cy="242887"/>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3597" name="Rectangle 52"/>
          <p:cNvSpPr>
            <a:spLocks noChangeArrowheads="1"/>
          </p:cNvSpPr>
          <p:nvPr/>
        </p:nvSpPr>
        <p:spPr bwMode="auto">
          <a:xfrm>
            <a:off x="5119688" y="5310188"/>
            <a:ext cx="200025" cy="242887"/>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3598" name="Rectangle 53"/>
          <p:cNvSpPr>
            <a:spLocks noChangeArrowheads="1"/>
          </p:cNvSpPr>
          <p:nvPr/>
        </p:nvSpPr>
        <p:spPr bwMode="auto">
          <a:xfrm>
            <a:off x="5272088" y="5462588"/>
            <a:ext cx="200025" cy="242887"/>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3599" name="Rectangle 54"/>
          <p:cNvSpPr>
            <a:spLocks noChangeArrowheads="1"/>
          </p:cNvSpPr>
          <p:nvPr/>
        </p:nvSpPr>
        <p:spPr bwMode="auto">
          <a:xfrm>
            <a:off x="5424488" y="5614988"/>
            <a:ext cx="200025" cy="242887"/>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3600" name="Rectangle 55"/>
          <p:cNvSpPr>
            <a:spLocks noChangeArrowheads="1"/>
          </p:cNvSpPr>
          <p:nvPr/>
        </p:nvSpPr>
        <p:spPr bwMode="auto">
          <a:xfrm>
            <a:off x="5576888" y="5767388"/>
            <a:ext cx="200025" cy="242887"/>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3601" name="Rectangle 56"/>
          <p:cNvSpPr>
            <a:spLocks noChangeArrowheads="1"/>
          </p:cNvSpPr>
          <p:nvPr/>
        </p:nvSpPr>
        <p:spPr bwMode="auto">
          <a:xfrm>
            <a:off x="2381250" y="1957388"/>
            <a:ext cx="200025" cy="242887"/>
          </a:xfrm>
          <a:prstGeom prst="rect">
            <a:avLst/>
          </a:prstGeom>
          <a:solidFill>
            <a:schemeClr val="hlink"/>
          </a:solidFill>
          <a:ln w="9525">
            <a:solidFill>
              <a:schemeClr val="tx1"/>
            </a:solidFill>
            <a:miter lim="800000"/>
            <a:headEnd/>
            <a:tailEnd/>
          </a:ln>
        </p:spPr>
        <p:txBody>
          <a:bodyPr wrap="none" anchor="ctr"/>
          <a:lstStyle/>
          <a:p>
            <a:endParaRPr lang="en-US"/>
          </a:p>
        </p:txBody>
      </p:sp>
      <p:sp>
        <p:nvSpPr>
          <p:cNvPr id="23602" name="Rectangle 57"/>
          <p:cNvSpPr>
            <a:spLocks noChangeArrowheads="1"/>
          </p:cNvSpPr>
          <p:nvPr/>
        </p:nvSpPr>
        <p:spPr bwMode="auto">
          <a:xfrm>
            <a:off x="2533650" y="2109788"/>
            <a:ext cx="200025" cy="242887"/>
          </a:xfrm>
          <a:prstGeom prst="rect">
            <a:avLst/>
          </a:prstGeom>
          <a:solidFill>
            <a:schemeClr val="hlink"/>
          </a:solidFill>
          <a:ln w="9525">
            <a:solidFill>
              <a:schemeClr val="tx1"/>
            </a:solidFill>
            <a:miter lim="800000"/>
            <a:headEnd/>
            <a:tailEnd/>
          </a:ln>
        </p:spPr>
        <p:txBody>
          <a:bodyPr wrap="none" anchor="ctr"/>
          <a:lstStyle/>
          <a:p>
            <a:endParaRPr lang="en-US"/>
          </a:p>
        </p:txBody>
      </p:sp>
      <p:sp>
        <p:nvSpPr>
          <p:cNvPr id="23603" name="Rectangle 58"/>
          <p:cNvSpPr>
            <a:spLocks noChangeArrowheads="1"/>
          </p:cNvSpPr>
          <p:nvPr/>
        </p:nvSpPr>
        <p:spPr bwMode="auto">
          <a:xfrm>
            <a:off x="2686050" y="2262188"/>
            <a:ext cx="200025" cy="242887"/>
          </a:xfrm>
          <a:prstGeom prst="rect">
            <a:avLst/>
          </a:prstGeom>
          <a:solidFill>
            <a:schemeClr val="hlink"/>
          </a:solidFill>
          <a:ln w="9525">
            <a:solidFill>
              <a:schemeClr val="tx1"/>
            </a:solidFill>
            <a:miter lim="800000"/>
            <a:headEnd/>
            <a:tailEnd/>
          </a:ln>
        </p:spPr>
        <p:txBody>
          <a:bodyPr wrap="none" anchor="ctr"/>
          <a:lstStyle/>
          <a:p>
            <a:endParaRPr lang="en-US"/>
          </a:p>
        </p:txBody>
      </p:sp>
      <p:sp>
        <p:nvSpPr>
          <p:cNvPr id="23604" name="Rectangle 59"/>
          <p:cNvSpPr>
            <a:spLocks noChangeArrowheads="1"/>
          </p:cNvSpPr>
          <p:nvPr/>
        </p:nvSpPr>
        <p:spPr bwMode="auto">
          <a:xfrm>
            <a:off x="2838450" y="2414588"/>
            <a:ext cx="200025" cy="242887"/>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23605" name="Rectangle 60"/>
          <p:cNvSpPr>
            <a:spLocks noChangeArrowheads="1"/>
          </p:cNvSpPr>
          <p:nvPr/>
        </p:nvSpPr>
        <p:spPr bwMode="auto">
          <a:xfrm>
            <a:off x="2990850" y="2566988"/>
            <a:ext cx="200025" cy="242887"/>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23606" name="Rectangle 61"/>
          <p:cNvSpPr>
            <a:spLocks noChangeArrowheads="1"/>
          </p:cNvSpPr>
          <p:nvPr/>
        </p:nvSpPr>
        <p:spPr bwMode="auto">
          <a:xfrm>
            <a:off x="3143250" y="2719388"/>
            <a:ext cx="200025" cy="242887"/>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23607" name="Rectangle 62"/>
          <p:cNvSpPr>
            <a:spLocks noChangeArrowheads="1"/>
          </p:cNvSpPr>
          <p:nvPr/>
        </p:nvSpPr>
        <p:spPr bwMode="auto">
          <a:xfrm>
            <a:off x="3295650" y="2871788"/>
            <a:ext cx="200025" cy="242887"/>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23608" name="Rectangle 64"/>
          <p:cNvSpPr>
            <a:spLocks noChangeArrowheads="1"/>
          </p:cNvSpPr>
          <p:nvPr/>
        </p:nvSpPr>
        <p:spPr bwMode="auto">
          <a:xfrm>
            <a:off x="3600450" y="3176588"/>
            <a:ext cx="200025" cy="242887"/>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9" name="Rectangle 65"/>
          <p:cNvSpPr>
            <a:spLocks noChangeArrowheads="1"/>
          </p:cNvSpPr>
          <p:nvPr/>
        </p:nvSpPr>
        <p:spPr bwMode="auto">
          <a:xfrm>
            <a:off x="3752850" y="3328988"/>
            <a:ext cx="200025" cy="242887"/>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10" name="Rectangle 66"/>
          <p:cNvSpPr>
            <a:spLocks noChangeArrowheads="1"/>
          </p:cNvSpPr>
          <p:nvPr/>
        </p:nvSpPr>
        <p:spPr bwMode="auto">
          <a:xfrm>
            <a:off x="3905250" y="3481388"/>
            <a:ext cx="200025" cy="242887"/>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11" name="Rectangle 67"/>
          <p:cNvSpPr>
            <a:spLocks noChangeArrowheads="1"/>
          </p:cNvSpPr>
          <p:nvPr/>
        </p:nvSpPr>
        <p:spPr bwMode="auto">
          <a:xfrm>
            <a:off x="4057650" y="3633788"/>
            <a:ext cx="200025" cy="242887"/>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12" name="Rectangle 68"/>
          <p:cNvSpPr>
            <a:spLocks noChangeArrowheads="1"/>
          </p:cNvSpPr>
          <p:nvPr/>
        </p:nvSpPr>
        <p:spPr bwMode="auto">
          <a:xfrm>
            <a:off x="4210050" y="3786188"/>
            <a:ext cx="200025" cy="242887"/>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13" name="Rectangle 69"/>
          <p:cNvSpPr>
            <a:spLocks noChangeArrowheads="1"/>
          </p:cNvSpPr>
          <p:nvPr/>
        </p:nvSpPr>
        <p:spPr bwMode="auto">
          <a:xfrm>
            <a:off x="4362450" y="3938588"/>
            <a:ext cx="200025" cy="242887"/>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14" name="Rectangle 70"/>
          <p:cNvSpPr>
            <a:spLocks noChangeArrowheads="1"/>
          </p:cNvSpPr>
          <p:nvPr/>
        </p:nvSpPr>
        <p:spPr bwMode="auto">
          <a:xfrm>
            <a:off x="4514850" y="4090988"/>
            <a:ext cx="200025" cy="242887"/>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15" name="Rectangle 73"/>
          <p:cNvSpPr>
            <a:spLocks noChangeArrowheads="1"/>
          </p:cNvSpPr>
          <p:nvPr/>
        </p:nvSpPr>
        <p:spPr bwMode="auto">
          <a:xfrm>
            <a:off x="4972050" y="4548188"/>
            <a:ext cx="200025" cy="242887"/>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23616" name="Rectangle 74"/>
          <p:cNvSpPr>
            <a:spLocks noChangeArrowheads="1"/>
          </p:cNvSpPr>
          <p:nvPr/>
        </p:nvSpPr>
        <p:spPr bwMode="auto">
          <a:xfrm>
            <a:off x="5124450" y="4700588"/>
            <a:ext cx="200025" cy="242887"/>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23617" name="Rectangle 75"/>
          <p:cNvSpPr>
            <a:spLocks noChangeArrowheads="1"/>
          </p:cNvSpPr>
          <p:nvPr/>
        </p:nvSpPr>
        <p:spPr bwMode="auto">
          <a:xfrm>
            <a:off x="5276850" y="4852988"/>
            <a:ext cx="200025" cy="242887"/>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23618" name="Rectangle 76"/>
          <p:cNvSpPr>
            <a:spLocks noChangeArrowheads="1"/>
          </p:cNvSpPr>
          <p:nvPr/>
        </p:nvSpPr>
        <p:spPr bwMode="auto">
          <a:xfrm>
            <a:off x="5429250" y="5005388"/>
            <a:ext cx="200025" cy="242887"/>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23619" name="Rectangle 77"/>
          <p:cNvSpPr>
            <a:spLocks noChangeArrowheads="1"/>
          </p:cNvSpPr>
          <p:nvPr/>
        </p:nvSpPr>
        <p:spPr bwMode="auto">
          <a:xfrm>
            <a:off x="5581650" y="5157788"/>
            <a:ext cx="200025" cy="242887"/>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23620" name="Rectangle 78"/>
          <p:cNvSpPr>
            <a:spLocks noChangeArrowheads="1"/>
          </p:cNvSpPr>
          <p:nvPr/>
        </p:nvSpPr>
        <p:spPr bwMode="auto">
          <a:xfrm>
            <a:off x="5734050" y="5310188"/>
            <a:ext cx="200025" cy="242887"/>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23621" name="Rectangle 79"/>
          <p:cNvSpPr>
            <a:spLocks noChangeArrowheads="1"/>
          </p:cNvSpPr>
          <p:nvPr/>
        </p:nvSpPr>
        <p:spPr bwMode="auto">
          <a:xfrm>
            <a:off x="5886450" y="5462588"/>
            <a:ext cx="200025" cy="242887"/>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23622" name="Rectangle 80"/>
          <p:cNvSpPr>
            <a:spLocks noChangeArrowheads="1"/>
          </p:cNvSpPr>
          <p:nvPr/>
        </p:nvSpPr>
        <p:spPr bwMode="auto">
          <a:xfrm>
            <a:off x="6038850" y="5614988"/>
            <a:ext cx="200025" cy="242887"/>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23623" name="Rectangle 81"/>
          <p:cNvSpPr>
            <a:spLocks noChangeArrowheads="1"/>
          </p:cNvSpPr>
          <p:nvPr/>
        </p:nvSpPr>
        <p:spPr bwMode="auto">
          <a:xfrm>
            <a:off x="6191250" y="5767388"/>
            <a:ext cx="200025" cy="242887"/>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23624" name="Rectangle 82"/>
          <p:cNvSpPr>
            <a:spLocks noChangeArrowheads="1"/>
          </p:cNvSpPr>
          <p:nvPr/>
        </p:nvSpPr>
        <p:spPr bwMode="auto">
          <a:xfrm>
            <a:off x="2924175" y="1935163"/>
            <a:ext cx="200025" cy="242887"/>
          </a:xfrm>
          <a:prstGeom prst="rect">
            <a:avLst/>
          </a:prstGeom>
          <a:solidFill>
            <a:schemeClr val="hlink"/>
          </a:solidFill>
          <a:ln w="9525">
            <a:solidFill>
              <a:schemeClr val="tx1"/>
            </a:solidFill>
            <a:miter lim="800000"/>
            <a:headEnd/>
            <a:tailEnd/>
          </a:ln>
        </p:spPr>
        <p:txBody>
          <a:bodyPr wrap="none" anchor="ctr"/>
          <a:lstStyle/>
          <a:p>
            <a:endParaRPr lang="en-US"/>
          </a:p>
        </p:txBody>
      </p:sp>
      <p:sp>
        <p:nvSpPr>
          <p:cNvPr id="23625" name="Rectangle 83"/>
          <p:cNvSpPr>
            <a:spLocks noChangeArrowheads="1"/>
          </p:cNvSpPr>
          <p:nvPr/>
        </p:nvSpPr>
        <p:spPr bwMode="auto">
          <a:xfrm>
            <a:off x="3076575" y="2087563"/>
            <a:ext cx="200025" cy="242887"/>
          </a:xfrm>
          <a:prstGeom prst="rect">
            <a:avLst/>
          </a:prstGeom>
          <a:solidFill>
            <a:schemeClr val="hlink"/>
          </a:solidFill>
          <a:ln w="9525">
            <a:solidFill>
              <a:schemeClr val="tx1"/>
            </a:solidFill>
            <a:miter lim="800000"/>
            <a:headEnd/>
            <a:tailEnd/>
          </a:ln>
        </p:spPr>
        <p:txBody>
          <a:bodyPr wrap="none" anchor="ctr"/>
          <a:lstStyle/>
          <a:p>
            <a:endParaRPr lang="en-US"/>
          </a:p>
        </p:txBody>
      </p:sp>
      <p:sp>
        <p:nvSpPr>
          <p:cNvPr id="23626" name="Rectangle 84"/>
          <p:cNvSpPr>
            <a:spLocks noChangeArrowheads="1"/>
          </p:cNvSpPr>
          <p:nvPr/>
        </p:nvSpPr>
        <p:spPr bwMode="auto">
          <a:xfrm>
            <a:off x="3228975" y="2239963"/>
            <a:ext cx="200025" cy="242887"/>
          </a:xfrm>
          <a:prstGeom prst="rect">
            <a:avLst/>
          </a:prstGeom>
          <a:solidFill>
            <a:schemeClr val="hlink"/>
          </a:solidFill>
          <a:ln w="9525">
            <a:solidFill>
              <a:schemeClr val="tx1"/>
            </a:solidFill>
            <a:miter lim="800000"/>
            <a:headEnd/>
            <a:tailEnd/>
          </a:ln>
        </p:spPr>
        <p:txBody>
          <a:bodyPr wrap="none" anchor="ctr"/>
          <a:lstStyle/>
          <a:p>
            <a:endParaRPr lang="en-US"/>
          </a:p>
        </p:txBody>
      </p:sp>
      <p:sp>
        <p:nvSpPr>
          <p:cNvPr id="23627" name="Rectangle 85"/>
          <p:cNvSpPr>
            <a:spLocks noChangeArrowheads="1"/>
          </p:cNvSpPr>
          <p:nvPr/>
        </p:nvSpPr>
        <p:spPr bwMode="auto">
          <a:xfrm>
            <a:off x="3381375" y="2392363"/>
            <a:ext cx="200025" cy="242887"/>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23628" name="Rectangle 86"/>
          <p:cNvSpPr>
            <a:spLocks noChangeArrowheads="1"/>
          </p:cNvSpPr>
          <p:nvPr/>
        </p:nvSpPr>
        <p:spPr bwMode="auto">
          <a:xfrm>
            <a:off x="3533775" y="2544763"/>
            <a:ext cx="200025" cy="242887"/>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23629" name="Rectangle 87"/>
          <p:cNvSpPr>
            <a:spLocks noChangeArrowheads="1"/>
          </p:cNvSpPr>
          <p:nvPr/>
        </p:nvSpPr>
        <p:spPr bwMode="auto">
          <a:xfrm>
            <a:off x="3686175" y="2697163"/>
            <a:ext cx="200025" cy="242887"/>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23630" name="Rectangle 88"/>
          <p:cNvSpPr>
            <a:spLocks noChangeArrowheads="1"/>
          </p:cNvSpPr>
          <p:nvPr/>
        </p:nvSpPr>
        <p:spPr bwMode="auto">
          <a:xfrm>
            <a:off x="3838575" y="2849563"/>
            <a:ext cx="200025" cy="242887"/>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23631" name="Rectangle 91"/>
          <p:cNvSpPr>
            <a:spLocks noChangeArrowheads="1"/>
          </p:cNvSpPr>
          <p:nvPr/>
        </p:nvSpPr>
        <p:spPr bwMode="auto">
          <a:xfrm>
            <a:off x="4295775" y="3306763"/>
            <a:ext cx="200025" cy="242887"/>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2" name="Rectangle 92"/>
          <p:cNvSpPr>
            <a:spLocks noChangeArrowheads="1"/>
          </p:cNvSpPr>
          <p:nvPr/>
        </p:nvSpPr>
        <p:spPr bwMode="auto">
          <a:xfrm>
            <a:off x="4448175" y="3459163"/>
            <a:ext cx="200025" cy="242887"/>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3" name="Rectangle 93"/>
          <p:cNvSpPr>
            <a:spLocks noChangeArrowheads="1"/>
          </p:cNvSpPr>
          <p:nvPr/>
        </p:nvSpPr>
        <p:spPr bwMode="auto">
          <a:xfrm>
            <a:off x="4600575" y="3611563"/>
            <a:ext cx="200025" cy="242887"/>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4" name="Rectangle 94"/>
          <p:cNvSpPr>
            <a:spLocks noChangeArrowheads="1"/>
          </p:cNvSpPr>
          <p:nvPr/>
        </p:nvSpPr>
        <p:spPr bwMode="auto">
          <a:xfrm>
            <a:off x="4752975" y="3763963"/>
            <a:ext cx="200025" cy="242887"/>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5" name="Rectangle 95"/>
          <p:cNvSpPr>
            <a:spLocks noChangeArrowheads="1"/>
          </p:cNvSpPr>
          <p:nvPr/>
        </p:nvSpPr>
        <p:spPr bwMode="auto">
          <a:xfrm>
            <a:off x="4905375" y="3916363"/>
            <a:ext cx="200025" cy="242887"/>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6" name="Rectangle 96"/>
          <p:cNvSpPr>
            <a:spLocks noChangeArrowheads="1"/>
          </p:cNvSpPr>
          <p:nvPr/>
        </p:nvSpPr>
        <p:spPr bwMode="auto">
          <a:xfrm>
            <a:off x="5057775" y="4068763"/>
            <a:ext cx="200025" cy="242887"/>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7" name="Rectangle 99"/>
          <p:cNvSpPr>
            <a:spLocks noChangeArrowheads="1"/>
          </p:cNvSpPr>
          <p:nvPr/>
        </p:nvSpPr>
        <p:spPr bwMode="auto">
          <a:xfrm>
            <a:off x="5514975" y="4525963"/>
            <a:ext cx="200025" cy="242887"/>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23638" name="Rectangle 100"/>
          <p:cNvSpPr>
            <a:spLocks noChangeArrowheads="1"/>
          </p:cNvSpPr>
          <p:nvPr/>
        </p:nvSpPr>
        <p:spPr bwMode="auto">
          <a:xfrm>
            <a:off x="5667375" y="4678363"/>
            <a:ext cx="200025" cy="242887"/>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23639" name="Rectangle 101"/>
          <p:cNvSpPr>
            <a:spLocks noChangeArrowheads="1"/>
          </p:cNvSpPr>
          <p:nvPr/>
        </p:nvSpPr>
        <p:spPr bwMode="auto">
          <a:xfrm>
            <a:off x="5819775" y="4830763"/>
            <a:ext cx="200025" cy="242887"/>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23640" name="Rectangle 102"/>
          <p:cNvSpPr>
            <a:spLocks noChangeArrowheads="1"/>
          </p:cNvSpPr>
          <p:nvPr/>
        </p:nvSpPr>
        <p:spPr bwMode="auto">
          <a:xfrm>
            <a:off x="5972175" y="4983163"/>
            <a:ext cx="200025" cy="242887"/>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23641" name="Rectangle 103"/>
          <p:cNvSpPr>
            <a:spLocks noChangeArrowheads="1"/>
          </p:cNvSpPr>
          <p:nvPr/>
        </p:nvSpPr>
        <p:spPr bwMode="auto">
          <a:xfrm>
            <a:off x="6124575" y="5135563"/>
            <a:ext cx="200025" cy="242887"/>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23642" name="Rectangle 104"/>
          <p:cNvSpPr>
            <a:spLocks noChangeArrowheads="1"/>
          </p:cNvSpPr>
          <p:nvPr/>
        </p:nvSpPr>
        <p:spPr bwMode="auto">
          <a:xfrm>
            <a:off x="6276975" y="5287963"/>
            <a:ext cx="200025" cy="242887"/>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23643" name="Rectangle 105"/>
          <p:cNvSpPr>
            <a:spLocks noChangeArrowheads="1"/>
          </p:cNvSpPr>
          <p:nvPr/>
        </p:nvSpPr>
        <p:spPr bwMode="auto">
          <a:xfrm>
            <a:off x="6429375" y="5440363"/>
            <a:ext cx="200025" cy="242887"/>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23644" name="Rectangle 106"/>
          <p:cNvSpPr>
            <a:spLocks noChangeArrowheads="1"/>
          </p:cNvSpPr>
          <p:nvPr/>
        </p:nvSpPr>
        <p:spPr bwMode="auto">
          <a:xfrm>
            <a:off x="6581775" y="5592763"/>
            <a:ext cx="200025" cy="242887"/>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23645" name="Rectangle 107"/>
          <p:cNvSpPr>
            <a:spLocks noChangeArrowheads="1"/>
          </p:cNvSpPr>
          <p:nvPr/>
        </p:nvSpPr>
        <p:spPr bwMode="auto">
          <a:xfrm>
            <a:off x="6734175" y="5745163"/>
            <a:ext cx="200025" cy="242887"/>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23646" name="Rectangle 108"/>
          <p:cNvSpPr>
            <a:spLocks noChangeArrowheads="1"/>
          </p:cNvSpPr>
          <p:nvPr/>
        </p:nvSpPr>
        <p:spPr bwMode="auto">
          <a:xfrm>
            <a:off x="3524250" y="1957388"/>
            <a:ext cx="200025" cy="242887"/>
          </a:xfrm>
          <a:prstGeom prst="rect">
            <a:avLst/>
          </a:prstGeom>
          <a:solidFill>
            <a:schemeClr val="hlink"/>
          </a:solidFill>
          <a:ln w="9525">
            <a:solidFill>
              <a:schemeClr val="tx1"/>
            </a:solidFill>
            <a:miter lim="800000"/>
            <a:headEnd/>
            <a:tailEnd/>
          </a:ln>
        </p:spPr>
        <p:txBody>
          <a:bodyPr wrap="none" anchor="ctr"/>
          <a:lstStyle/>
          <a:p>
            <a:endParaRPr lang="en-US"/>
          </a:p>
        </p:txBody>
      </p:sp>
      <p:sp>
        <p:nvSpPr>
          <p:cNvPr id="23647" name="Rectangle 109"/>
          <p:cNvSpPr>
            <a:spLocks noChangeArrowheads="1"/>
          </p:cNvSpPr>
          <p:nvPr/>
        </p:nvSpPr>
        <p:spPr bwMode="auto">
          <a:xfrm>
            <a:off x="3676650" y="2109788"/>
            <a:ext cx="200025" cy="242887"/>
          </a:xfrm>
          <a:prstGeom prst="rect">
            <a:avLst/>
          </a:prstGeom>
          <a:solidFill>
            <a:schemeClr val="hlink"/>
          </a:solidFill>
          <a:ln w="9525">
            <a:solidFill>
              <a:schemeClr val="tx1"/>
            </a:solidFill>
            <a:miter lim="800000"/>
            <a:headEnd/>
            <a:tailEnd/>
          </a:ln>
        </p:spPr>
        <p:txBody>
          <a:bodyPr wrap="none" anchor="ctr"/>
          <a:lstStyle/>
          <a:p>
            <a:endParaRPr lang="en-US"/>
          </a:p>
        </p:txBody>
      </p:sp>
      <p:sp>
        <p:nvSpPr>
          <p:cNvPr id="23648" name="Rectangle 110"/>
          <p:cNvSpPr>
            <a:spLocks noChangeArrowheads="1"/>
          </p:cNvSpPr>
          <p:nvPr/>
        </p:nvSpPr>
        <p:spPr bwMode="auto">
          <a:xfrm>
            <a:off x="3829050" y="2262188"/>
            <a:ext cx="200025" cy="242887"/>
          </a:xfrm>
          <a:prstGeom prst="rect">
            <a:avLst/>
          </a:prstGeom>
          <a:solidFill>
            <a:schemeClr val="hlink"/>
          </a:solidFill>
          <a:ln w="9525">
            <a:solidFill>
              <a:schemeClr val="tx1"/>
            </a:solidFill>
            <a:miter lim="800000"/>
            <a:headEnd/>
            <a:tailEnd/>
          </a:ln>
        </p:spPr>
        <p:txBody>
          <a:bodyPr wrap="none" anchor="ctr"/>
          <a:lstStyle/>
          <a:p>
            <a:endParaRPr lang="en-US"/>
          </a:p>
        </p:txBody>
      </p:sp>
      <p:sp>
        <p:nvSpPr>
          <p:cNvPr id="23649" name="Rectangle 111"/>
          <p:cNvSpPr>
            <a:spLocks noChangeArrowheads="1"/>
          </p:cNvSpPr>
          <p:nvPr/>
        </p:nvSpPr>
        <p:spPr bwMode="auto">
          <a:xfrm>
            <a:off x="3981450" y="2414588"/>
            <a:ext cx="200025" cy="242887"/>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23650" name="Rectangle 112"/>
          <p:cNvSpPr>
            <a:spLocks noChangeArrowheads="1"/>
          </p:cNvSpPr>
          <p:nvPr/>
        </p:nvSpPr>
        <p:spPr bwMode="auto">
          <a:xfrm>
            <a:off x="4133850" y="2566988"/>
            <a:ext cx="200025" cy="242887"/>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23651" name="Rectangle 113"/>
          <p:cNvSpPr>
            <a:spLocks noChangeArrowheads="1"/>
          </p:cNvSpPr>
          <p:nvPr/>
        </p:nvSpPr>
        <p:spPr bwMode="auto">
          <a:xfrm>
            <a:off x="4286250" y="2719388"/>
            <a:ext cx="200025" cy="242887"/>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23652" name="Rectangle 114"/>
          <p:cNvSpPr>
            <a:spLocks noChangeArrowheads="1"/>
          </p:cNvSpPr>
          <p:nvPr/>
        </p:nvSpPr>
        <p:spPr bwMode="auto">
          <a:xfrm>
            <a:off x="4438650" y="2871788"/>
            <a:ext cx="200025" cy="242887"/>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23653" name="Rectangle 116"/>
          <p:cNvSpPr>
            <a:spLocks noChangeArrowheads="1"/>
          </p:cNvSpPr>
          <p:nvPr/>
        </p:nvSpPr>
        <p:spPr bwMode="auto">
          <a:xfrm>
            <a:off x="4743450" y="3176588"/>
            <a:ext cx="200025" cy="242887"/>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54" name="Rectangle 117"/>
          <p:cNvSpPr>
            <a:spLocks noChangeArrowheads="1"/>
          </p:cNvSpPr>
          <p:nvPr/>
        </p:nvSpPr>
        <p:spPr bwMode="auto">
          <a:xfrm>
            <a:off x="4895850" y="3328988"/>
            <a:ext cx="200025" cy="242887"/>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55" name="Rectangle 118"/>
          <p:cNvSpPr>
            <a:spLocks noChangeArrowheads="1"/>
          </p:cNvSpPr>
          <p:nvPr/>
        </p:nvSpPr>
        <p:spPr bwMode="auto">
          <a:xfrm>
            <a:off x="5048250" y="3481388"/>
            <a:ext cx="200025" cy="242887"/>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56" name="Rectangle 119"/>
          <p:cNvSpPr>
            <a:spLocks noChangeArrowheads="1"/>
          </p:cNvSpPr>
          <p:nvPr/>
        </p:nvSpPr>
        <p:spPr bwMode="auto">
          <a:xfrm>
            <a:off x="5200650" y="3633788"/>
            <a:ext cx="200025" cy="242887"/>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57" name="Rectangle 120"/>
          <p:cNvSpPr>
            <a:spLocks noChangeArrowheads="1"/>
          </p:cNvSpPr>
          <p:nvPr/>
        </p:nvSpPr>
        <p:spPr bwMode="auto">
          <a:xfrm>
            <a:off x="5353050" y="3786188"/>
            <a:ext cx="200025" cy="242887"/>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58" name="Rectangle 121"/>
          <p:cNvSpPr>
            <a:spLocks noChangeArrowheads="1"/>
          </p:cNvSpPr>
          <p:nvPr/>
        </p:nvSpPr>
        <p:spPr bwMode="auto">
          <a:xfrm>
            <a:off x="5505450" y="3938588"/>
            <a:ext cx="200025" cy="242887"/>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59" name="Rectangle 122"/>
          <p:cNvSpPr>
            <a:spLocks noChangeArrowheads="1"/>
          </p:cNvSpPr>
          <p:nvPr/>
        </p:nvSpPr>
        <p:spPr bwMode="auto">
          <a:xfrm>
            <a:off x="5657850" y="4090988"/>
            <a:ext cx="200025" cy="242887"/>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60" name="Rectangle 125"/>
          <p:cNvSpPr>
            <a:spLocks noChangeArrowheads="1"/>
          </p:cNvSpPr>
          <p:nvPr/>
        </p:nvSpPr>
        <p:spPr bwMode="auto">
          <a:xfrm>
            <a:off x="6115050" y="4548188"/>
            <a:ext cx="200025" cy="242887"/>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3661" name="Rectangle 126"/>
          <p:cNvSpPr>
            <a:spLocks noChangeArrowheads="1"/>
          </p:cNvSpPr>
          <p:nvPr/>
        </p:nvSpPr>
        <p:spPr bwMode="auto">
          <a:xfrm>
            <a:off x="6267450" y="4700588"/>
            <a:ext cx="200025" cy="242887"/>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3662" name="Rectangle 127"/>
          <p:cNvSpPr>
            <a:spLocks noChangeArrowheads="1"/>
          </p:cNvSpPr>
          <p:nvPr/>
        </p:nvSpPr>
        <p:spPr bwMode="auto">
          <a:xfrm>
            <a:off x="6419850" y="4852988"/>
            <a:ext cx="200025" cy="242887"/>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3663" name="Rectangle 128"/>
          <p:cNvSpPr>
            <a:spLocks noChangeArrowheads="1"/>
          </p:cNvSpPr>
          <p:nvPr/>
        </p:nvSpPr>
        <p:spPr bwMode="auto">
          <a:xfrm>
            <a:off x="6572250" y="5005388"/>
            <a:ext cx="200025" cy="242887"/>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3664" name="Rectangle 129"/>
          <p:cNvSpPr>
            <a:spLocks noChangeArrowheads="1"/>
          </p:cNvSpPr>
          <p:nvPr/>
        </p:nvSpPr>
        <p:spPr bwMode="auto">
          <a:xfrm>
            <a:off x="6724650" y="5157788"/>
            <a:ext cx="200025" cy="242887"/>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3665" name="Rectangle 130"/>
          <p:cNvSpPr>
            <a:spLocks noChangeArrowheads="1"/>
          </p:cNvSpPr>
          <p:nvPr/>
        </p:nvSpPr>
        <p:spPr bwMode="auto">
          <a:xfrm>
            <a:off x="6877050" y="5310188"/>
            <a:ext cx="200025" cy="242887"/>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3666" name="Rectangle 131"/>
          <p:cNvSpPr>
            <a:spLocks noChangeArrowheads="1"/>
          </p:cNvSpPr>
          <p:nvPr/>
        </p:nvSpPr>
        <p:spPr bwMode="auto">
          <a:xfrm>
            <a:off x="7029450" y="5462588"/>
            <a:ext cx="200025" cy="242887"/>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3667" name="Rectangle 132"/>
          <p:cNvSpPr>
            <a:spLocks noChangeArrowheads="1"/>
          </p:cNvSpPr>
          <p:nvPr/>
        </p:nvSpPr>
        <p:spPr bwMode="auto">
          <a:xfrm>
            <a:off x="7181850" y="5614988"/>
            <a:ext cx="200025" cy="242887"/>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3668" name="Rectangle 133"/>
          <p:cNvSpPr>
            <a:spLocks noChangeArrowheads="1"/>
          </p:cNvSpPr>
          <p:nvPr/>
        </p:nvSpPr>
        <p:spPr bwMode="auto">
          <a:xfrm>
            <a:off x="7334250" y="5767388"/>
            <a:ext cx="200025" cy="242887"/>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3669" name="Rectangle 134"/>
          <p:cNvSpPr>
            <a:spLocks noChangeArrowheads="1"/>
          </p:cNvSpPr>
          <p:nvPr/>
        </p:nvSpPr>
        <p:spPr bwMode="auto">
          <a:xfrm>
            <a:off x="4095750" y="1957388"/>
            <a:ext cx="200025" cy="242887"/>
          </a:xfrm>
          <a:prstGeom prst="rect">
            <a:avLst/>
          </a:prstGeom>
          <a:solidFill>
            <a:schemeClr val="hlink"/>
          </a:solidFill>
          <a:ln w="9525">
            <a:solidFill>
              <a:schemeClr val="tx1"/>
            </a:solidFill>
            <a:miter lim="800000"/>
            <a:headEnd/>
            <a:tailEnd/>
          </a:ln>
        </p:spPr>
        <p:txBody>
          <a:bodyPr wrap="none" anchor="ctr"/>
          <a:lstStyle/>
          <a:p>
            <a:endParaRPr lang="en-US"/>
          </a:p>
        </p:txBody>
      </p:sp>
      <p:sp>
        <p:nvSpPr>
          <p:cNvPr id="23670" name="Rectangle 135"/>
          <p:cNvSpPr>
            <a:spLocks noChangeArrowheads="1"/>
          </p:cNvSpPr>
          <p:nvPr/>
        </p:nvSpPr>
        <p:spPr bwMode="auto">
          <a:xfrm>
            <a:off x="4248150" y="2109788"/>
            <a:ext cx="200025" cy="242887"/>
          </a:xfrm>
          <a:prstGeom prst="rect">
            <a:avLst/>
          </a:prstGeom>
          <a:solidFill>
            <a:schemeClr val="hlink"/>
          </a:solidFill>
          <a:ln w="9525">
            <a:solidFill>
              <a:schemeClr val="tx1"/>
            </a:solidFill>
            <a:miter lim="800000"/>
            <a:headEnd/>
            <a:tailEnd/>
          </a:ln>
        </p:spPr>
        <p:txBody>
          <a:bodyPr wrap="none" anchor="ctr"/>
          <a:lstStyle/>
          <a:p>
            <a:endParaRPr lang="en-US"/>
          </a:p>
        </p:txBody>
      </p:sp>
      <p:sp>
        <p:nvSpPr>
          <p:cNvPr id="23671" name="Rectangle 136"/>
          <p:cNvSpPr>
            <a:spLocks noChangeArrowheads="1"/>
          </p:cNvSpPr>
          <p:nvPr/>
        </p:nvSpPr>
        <p:spPr bwMode="auto">
          <a:xfrm>
            <a:off x="4400550" y="2262188"/>
            <a:ext cx="200025" cy="242887"/>
          </a:xfrm>
          <a:prstGeom prst="rect">
            <a:avLst/>
          </a:prstGeom>
          <a:solidFill>
            <a:schemeClr val="hlink"/>
          </a:solidFill>
          <a:ln w="9525">
            <a:solidFill>
              <a:schemeClr val="tx1"/>
            </a:solidFill>
            <a:miter lim="800000"/>
            <a:headEnd/>
            <a:tailEnd/>
          </a:ln>
        </p:spPr>
        <p:txBody>
          <a:bodyPr wrap="none" anchor="ctr"/>
          <a:lstStyle/>
          <a:p>
            <a:endParaRPr lang="en-US"/>
          </a:p>
        </p:txBody>
      </p:sp>
      <p:sp>
        <p:nvSpPr>
          <p:cNvPr id="23672" name="Rectangle 137"/>
          <p:cNvSpPr>
            <a:spLocks noChangeArrowheads="1"/>
          </p:cNvSpPr>
          <p:nvPr/>
        </p:nvSpPr>
        <p:spPr bwMode="auto">
          <a:xfrm>
            <a:off x="4552950" y="2414588"/>
            <a:ext cx="200025" cy="242887"/>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23673" name="Rectangle 138"/>
          <p:cNvSpPr>
            <a:spLocks noChangeArrowheads="1"/>
          </p:cNvSpPr>
          <p:nvPr/>
        </p:nvSpPr>
        <p:spPr bwMode="auto">
          <a:xfrm>
            <a:off x="4705350" y="2566988"/>
            <a:ext cx="200025" cy="242887"/>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23674" name="Rectangle 139"/>
          <p:cNvSpPr>
            <a:spLocks noChangeArrowheads="1"/>
          </p:cNvSpPr>
          <p:nvPr/>
        </p:nvSpPr>
        <p:spPr bwMode="auto">
          <a:xfrm>
            <a:off x="4857750" y="2719388"/>
            <a:ext cx="200025" cy="242887"/>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23675" name="Rectangle 140"/>
          <p:cNvSpPr>
            <a:spLocks noChangeArrowheads="1"/>
          </p:cNvSpPr>
          <p:nvPr/>
        </p:nvSpPr>
        <p:spPr bwMode="auto">
          <a:xfrm>
            <a:off x="5010150" y="2871788"/>
            <a:ext cx="200025" cy="242887"/>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23676" name="Rectangle 142"/>
          <p:cNvSpPr>
            <a:spLocks noChangeArrowheads="1"/>
          </p:cNvSpPr>
          <p:nvPr/>
        </p:nvSpPr>
        <p:spPr bwMode="auto">
          <a:xfrm>
            <a:off x="5314950" y="3176588"/>
            <a:ext cx="200025" cy="242887"/>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77" name="Rectangle 143"/>
          <p:cNvSpPr>
            <a:spLocks noChangeArrowheads="1"/>
          </p:cNvSpPr>
          <p:nvPr/>
        </p:nvSpPr>
        <p:spPr bwMode="auto">
          <a:xfrm>
            <a:off x="5467350" y="3328988"/>
            <a:ext cx="200025" cy="242887"/>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78" name="Rectangle 144"/>
          <p:cNvSpPr>
            <a:spLocks noChangeArrowheads="1"/>
          </p:cNvSpPr>
          <p:nvPr/>
        </p:nvSpPr>
        <p:spPr bwMode="auto">
          <a:xfrm>
            <a:off x="5619750" y="3481388"/>
            <a:ext cx="200025" cy="242887"/>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79" name="Rectangle 145"/>
          <p:cNvSpPr>
            <a:spLocks noChangeArrowheads="1"/>
          </p:cNvSpPr>
          <p:nvPr/>
        </p:nvSpPr>
        <p:spPr bwMode="auto">
          <a:xfrm>
            <a:off x="5772150" y="3633788"/>
            <a:ext cx="200025" cy="242887"/>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80" name="Rectangle 146"/>
          <p:cNvSpPr>
            <a:spLocks noChangeArrowheads="1"/>
          </p:cNvSpPr>
          <p:nvPr/>
        </p:nvSpPr>
        <p:spPr bwMode="auto">
          <a:xfrm>
            <a:off x="5924550" y="3786188"/>
            <a:ext cx="200025" cy="242887"/>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81" name="Rectangle 147"/>
          <p:cNvSpPr>
            <a:spLocks noChangeArrowheads="1"/>
          </p:cNvSpPr>
          <p:nvPr/>
        </p:nvSpPr>
        <p:spPr bwMode="auto">
          <a:xfrm>
            <a:off x="6076950" y="3938588"/>
            <a:ext cx="200025" cy="242887"/>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82" name="Rectangle 148"/>
          <p:cNvSpPr>
            <a:spLocks noChangeArrowheads="1"/>
          </p:cNvSpPr>
          <p:nvPr/>
        </p:nvSpPr>
        <p:spPr bwMode="auto">
          <a:xfrm>
            <a:off x="6229350" y="4090988"/>
            <a:ext cx="200025" cy="242887"/>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83" name="Rectangle 151"/>
          <p:cNvSpPr>
            <a:spLocks noChangeArrowheads="1"/>
          </p:cNvSpPr>
          <p:nvPr/>
        </p:nvSpPr>
        <p:spPr bwMode="auto">
          <a:xfrm>
            <a:off x="6686550" y="4548188"/>
            <a:ext cx="200025" cy="242887"/>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3684" name="Rectangle 152"/>
          <p:cNvSpPr>
            <a:spLocks noChangeArrowheads="1"/>
          </p:cNvSpPr>
          <p:nvPr/>
        </p:nvSpPr>
        <p:spPr bwMode="auto">
          <a:xfrm>
            <a:off x="6838950" y="4700588"/>
            <a:ext cx="200025" cy="242887"/>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3685" name="Rectangle 153"/>
          <p:cNvSpPr>
            <a:spLocks noChangeArrowheads="1"/>
          </p:cNvSpPr>
          <p:nvPr/>
        </p:nvSpPr>
        <p:spPr bwMode="auto">
          <a:xfrm>
            <a:off x="6991350" y="4852988"/>
            <a:ext cx="200025" cy="242887"/>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3686" name="Rectangle 154"/>
          <p:cNvSpPr>
            <a:spLocks noChangeArrowheads="1"/>
          </p:cNvSpPr>
          <p:nvPr/>
        </p:nvSpPr>
        <p:spPr bwMode="auto">
          <a:xfrm>
            <a:off x="7143750" y="5005388"/>
            <a:ext cx="200025" cy="242887"/>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3687" name="Rectangle 155"/>
          <p:cNvSpPr>
            <a:spLocks noChangeArrowheads="1"/>
          </p:cNvSpPr>
          <p:nvPr/>
        </p:nvSpPr>
        <p:spPr bwMode="auto">
          <a:xfrm>
            <a:off x="7296150" y="5157788"/>
            <a:ext cx="200025" cy="242887"/>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3688" name="Rectangle 156"/>
          <p:cNvSpPr>
            <a:spLocks noChangeArrowheads="1"/>
          </p:cNvSpPr>
          <p:nvPr/>
        </p:nvSpPr>
        <p:spPr bwMode="auto">
          <a:xfrm>
            <a:off x="7448550" y="5310188"/>
            <a:ext cx="200025" cy="242887"/>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3689" name="Rectangle 157"/>
          <p:cNvSpPr>
            <a:spLocks noChangeArrowheads="1"/>
          </p:cNvSpPr>
          <p:nvPr/>
        </p:nvSpPr>
        <p:spPr bwMode="auto">
          <a:xfrm>
            <a:off x="7600950" y="5462588"/>
            <a:ext cx="200025" cy="242887"/>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3690" name="Rectangle 158"/>
          <p:cNvSpPr>
            <a:spLocks noChangeArrowheads="1"/>
          </p:cNvSpPr>
          <p:nvPr/>
        </p:nvSpPr>
        <p:spPr bwMode="auto">
          <a:xfrm>
            <a:off x="7753350" y="5614988"/>
            <a:ext cx="200025" cy="242887"/>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3691" name="Rectangle 159"/>
          <p:cNvSpPr>
            <a:spLocks noChangeArrowheads="1"/>
          </p:cNvSpPr>
          <p:nvPr/>
        </p:nvSpPr>
        <p:spPr bwMode="auto">
          <a:xfrm>
            <a:off x="7905750" y="5767388"/>
            <a:ext cx="200025" cy="242887"/>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3692" name="Rectangle 160"/>
          <p:cNvSpPr>
            <a:spLocks noChangeArrowheads="1"/>
          </p:cNvSpPr>
          <p:nvPr/>
        </p:nvSpPr>
        <p:spPr bwMode="auto">
          <a:xfrm>
            <a:off x="4632325" y="1957388"/>
            <a:ext cx="200025" cy="242887"/>
          </a:xfrm>
          <a:prstGeom prst="rect">
            <a:avLst/>
          </a:prstGeom>
          <a:solidFill>
            <a:schemeClr val="hlink"/>
          </a:solidFill>
          <a:ln w="9525">
            <a:solidFill>
              <a:schemeClr val="tx1"/>
            </a:solidFill>
            <a:miter lim="800000"/>
            <a:headEnd/>
            <a:tailEnd/>
          </a:ln>
        </p:spPr>
        <p:txBody>
          <a:bodyPr wrap="none" anchor="ctr"/>
          <a:lstStyle/>
          <a:p>
            <a:endParaRPr lang="en-US"/>
          </a:p>
        </p:txBody>
      </p:sp>
      <p:sp>
        <p:nvSpPr>
          <p:cNvPr id="23693" name="Rectangle 161"/>
          <p:cNvSpPr>
            <a:spLocks noChangeArrowheads="1"/>
          </p:cNvSpPr>
          <p:nvPr/>
        </p:nvSpPr>
        <p:spPr bwMode="auto">
          <a:xfrm>
            <a:off x="4784725" y="2109788"/>
            <a:ext cx="200025" cy="242887"/>
          </a:xfrm>
          <a:prstGeom prst="rect">
            <a:avLst/>
          </a:prstGeom>
          <a:solidFill>
            <a:schemeClr val="hlink"/>
          </a:solidFill>
          <a:ln w="9525">
            <a:solidFill>
              <a:schemeClr val="tx1"/>
            </a:solidFill>
            <a:miter lim="800000"/>
            <a:headEnd/>
            <a:tailEnd/>
          </a:ln>
        </p:spPr>
        <p:txBody>
          <a:bodyPr wrap="none" anchor="ctr"/>
          <a:lstStyle/>
          <a:p>
            <a:endParaRPr lang="en-US"/>
          </a:p>
        </p:txBody>
      </p:sp>
      <p:sp>
        <p:nvSpPr>
          <p:cNvPr id="23694" name="Rectangle 162"/>
          <p:cNvSpPr>
            <a:spLocks noChangeArrowheads="1"/>
          </p:cNvSpPr>
          <p:nvPr/>
        </p:nvSpPr>
        <p:spPr bwMode="auto">
          <a:xfrm>
            <a:off x="4937125" y="2262188"/>
            <a:ext cx="200025" cy="242887"/>
          </a:xfrm>
          <a:prstGeom prst="rect">
            <a:avLst/>
          </a:prstGeom>
          <a:solidFill>
            <a:schemeClr val="hlink"/>
          </a:solidFill>
          <a:ln w="9525">
            <a:solidFill>
              <a:schemeClr val="tx1"/>
            </a:solidFill>
            <a:miter lim="800000"/>
            <a:headEnd/>
            <a:tailEnd/>
          </a:ln>
        </p:spPr>
        <p:txBody>
          <a:bodyPr wrap="none" anchor="ctr"/>
          <a:lstStyle/>
          <a:p>
            <a:endParaRPr lang="en-US"/>
          </a:p>
        </p:txBody>
      </p:sp>
      <p:sp>
        <p:nvSpPr>
          <p:cNvPr id="23695" name="Rectangle 163"/>
          <p:cNvSpPr>
            <a:spLocks noChangeArrowheads="1"/>
          </p:cNvSpPr>
          <p:nvPr/>
        </p:nvSpPr>
        <p:spPr bwMode="auto">
          <a:xfrm>
            <a:off x="5089525" y="2414588"/>
            <a:ext cx="200025" cy="242887"/>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23696" name="Rectangle 164"/>
          <p:cNvSpPr>
            <a:spLocks noChangeArrowheads="1"/>
          </p:cNvSpPr>
          <p:nvPr/>
        </p:nvSpPr>
        <p:spPr bwMode="auto">
          <a:xfrm>
            <a:off x="5241925" y="2566988"/>
            <a:ext cx="200025" cy="242887"/>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23697" name="Rectangle 165"/>
          <p:cNvSpPr>
            <a:spLocks noChangeArrowheads="1"/>
          </p:cNvSpPr>
          <p:nvPr/>
        </p:nvSpPr>
        <p:spPr bwMode="auto">
          <a:xfrm>
            <a:off x="5394325" y="2719388"/>
            <a:ext cx="200025" cy="242887"/>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23698" name="Rectangle 166"/>
          <p:cNvSpPr>
            <a:spLocks noChangeArrowheads="1"/>
          </p:cNvSpPr>
          <p:nvPr/>
        </p:nvSpPr>
        <p:spPr bwMode="auto">
          <a:xfrm>
            <a:off x="5546725" y="2871788"/>
            <a:ext cx="200025" cy="242887"/>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23699" name="Rectangle 168"/>
          <p:cNvSpPr>
            <a:spLocks noChangeArrowheads="1"/>
          </p:cNvSpPr>
          <p:nvPr/>
        </p:nvSpPr>
        <p:spPr bwMode="auto">
          <a:xfrm>
            <a:off x="5851525" y="3176588"/>
            <a:ext cx="200025" cy="242887"/>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700" name="Rectangle 169"/>
          <p:cNvSpPr>
            <a:spLocks noChangeArrowheads="1"/>
          </p:cNvSpPr>
          <p:nvPr/>
        </p:nvSpPr>
        <p:spPr bwMode="auto">
          <a:xfrm>
            <a:off x="6003925" y="3328988"/>
            <a:ext cx="200025" cy="242887"/>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701" name="Rectangle 170"/>
          <p:cNvSpPr>
            <a:spLocks noChangeArrowheads="1"/>
          </p:cNvSpPr>
          <p:nvPr/>
        </p:nvSpPr>
        <p:spPr bwMode="auto">
          <a:xfrm>
            <a:off x="6156325" y="3481388"/>
            <a:ext cx="200025" cy="242887"/>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702" name="Rectangle 171"/>
          <p:cNvSpPr>
            <a:spLocks noChangeArrowheads="1"/>
          </p:cNvSpPr>
          <p:nvPr/>
        </p:nvSpPr>
        <p:spPr bwMode="auto">
          <a:xfrm>
            <a:off x="6308725" y="3633788"/>
            <a:ext cx="200025" cy="242887"/>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703" name="Rectangle 172"/>
          <p:cNvSpPr>
            <a:spLocks noChangeArrowheads="1"/>
          </p:cNvSpPr>
          <p:nvPr/>
        </p:nvSpPr>
        <p:spPr bwMode="auto">
          <a:xfrm>
            <a:off x="6461125" y="3786188"/>
            <a:ext cx="200025" cy="242887"/>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704" name="Rectangle 173"/>
          <p:cNvSpPr>
            <a:spLocks noChangeArrowheads="1"/>
          </p:cNvSpPr>
          <p:nvPr/>
        </p:nvSpPr>
        <p:spPr bwMode="auto">
          <a:xfrm>
            <a:off x="6613525" y="3938588"/>
            <a:ext cx="200025" cy="242887"/>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705" name="Rectangle 174"/>
          <p:cNvSpPr>
            <a:spLocks noChangeArrowheads="1"/>
          </p:cNvSpPr>
          <p:nvPr/>
        </p:nvSpPr>
        <p:spPr bwMode="auto">
          <a:xfrm>
            <a:off x="6765925" y="4090988"/>
            <a:ext cx="200025" cy="242887"/>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706" name="Rectangle 177"/>
          <p:cNvSpPr>
            <a:spLocks noChangeArrowheads="1"/>
          </p:cNvSpPr>
          <p:nvPr/>
        </p:nvSpPr>
        <p:spPr bwMode="auto">
          <a:xfrm>
            <a:off x="7223125" y="4548188"/>
            <a:ext cx="200025" cy="242887"/>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3707" name="Rectangle 178"/>
          <p:cNvSpPr>
            <a:spLocks noChangeArrowheads="1"/>
          </p:cNvSpPr>
          <p:nvPr/>
        </p:nvSpPr>
        <p:spPr bwMode="auto">
          <a:xfrm>
            <a:off x="7375525" y="4700588"/>
            <a:ext cx="200025" cy="242887"/>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3708" name="Rectangle 179"/>
          <p:cNvSpPr>
            <a:spLocks noChangeArrowheads="1"/>
          </p:cNvSpPr>
          <p:nvPr/>
        </p:nvSpPr>
        <p:spPr bwMode="auto">
          <a:xfrm>
            <a:off x="7527925" y="4852988"/>
            <a:ext cx="200025" cy="242887"/>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3709" name="Rectangle 180"/>
          <p:cNvSpPr>
            <a:spLocks noChangeArrowheads="1"/>
          </p:cNvSpPr>
          <p:nvPr/>
        </p:nvSpPr>
        <p:spPr bwMode="auto">
          <a:xfrm>
            <a:off x="7680325" y="5005388"/>
            <a:ext cx="200025" cy="242887"/>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3710" name="Rectangle 181"/>
          <p:cNvSpPr>
            <a:spLocks noChangeArrowheads="1"/>
          </p:cNvSpPr>
          <p:nvPr/>
        </p:nvSpPr>
        <p:spPr bwMode="auto">
          <a:xfrm>
            <a:off x="7832725" y="5157788"/>
            <a:ext cx="200025" cy="242887"/>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3711" name="Rectangle 182"/>
          <p:cNvSpPr>
            <a:spLocks noChangeArrowheads="1"/>
          </p:cNvSpPr>
          <p:nvPr/>
        </p:nvSpPr>
        <p:spPr bwMode="auto">
          <a:xfrm>
            <a:off x="7985125" y="5310188"/>
            <a:ext cx="200025" cy="242887"/>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3712" name="Rectangle 183"/>
          <p:cNvSpPr>
            <a:spLocks noChangeArrowheads="1"/>
          </p:cNvSpPr>
          <p:nvPr/>
        </p:nvSpPr>
        <p:spPr bwMode="auto">
          <a:xfrm>
            <a:off x="8137525" y="5462588"/>
            <a:ext cx="200025" cy="242887"/>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3713" name="Rectangle 184"/>
          <p:cNvSpPr>
            <a:spLocks noChangeArrowheads="1"/>
          </p:cNvSpPr>
          <p:nvPr/>
        </p:nvSpPr>
        <p:spPr bwMode="auto">
          <a:xfrm>
            <a:off x="8289925" y="5614988"/>
            <a:ext cx="200025" cy="242887"/>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3714" name="Rectangle 185"/>
          <p:cNvSpPr>
            <a:spLocks noChangeArrowheads="1"/>
          </p:cNvSpPr>
          <p:nvPr/>
        </p:nvSpPr>
        <p:spPr bwMode="auto">
          <a:xfrm>
            <a:off x="8442325" y="5767388"/>
            <a:ext cx="200025" cy="242887"/>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3715" name="Line 186"/>
          <p:cNvSpPr>
            <a:spLocks noChangeShapeType="1"/>
          </p:cNvSpPr>
          <p:nvPr/>
        </p:nvSpPr>
        <p:spPr bwMode="auto">
          <a:xfrm>
            <a:off x="506413" y="2181225"/>
            <a:ext cx="5337175" cy="14288"/>
          </a:xfrm>
          <a:prstGeom prst="line">
            <a:avLst/>
          </a:prstGeom>
          <a:noFill/>
          <a:ln w="9525">
            <a:solidFill>
              <a:schemeClr val="tx1"/>
            </a:solidFill>
            <a:round/>
            <a:headEnd/>
            <a:tailEnd/>
          </a:ln>
        </p:spPr>
        <p:txBody>
          <a:bodyPr/>
          <a:lstStyle/>
          <a:p>
            <a:endParaRPr lang="en-US"/>
          </a:p>
        </p:txBody>
      </p:sp>
      <p:sp>
        <p:nvSpPr>
          <p:cNvPr id="23716" name="Line 187"/>
          <p:cNvSpPr>
            <a:spLocks noChangeShapeType="1"/>
          </p:cNvSpPr>
          <p:nvPr/>
        </p:nvSpPr>
        <p:spPr bwMode="auto">
          <a:xfrm>
            <a:off x="787400" y="2767013"/>
            <a:ext cx="5337175" cy="14287"/>
          </a:xfrm>
          <a:prstGeom prst="line">
            <a:avLst/>
          </a:prstGeom>
          <a:noFill/>
          <a:ln w="9525">
            <a:solidFill>
              <a:schemeClr val="tx1"/>
            </a:solidFill>
            <a:round/>
            <a:headEnd/>
            <a:tailEnd/>
          </a:ln>
        </p:spPr>
        <p:txBody>
          <a:bodyPr/>
          <a:lstStyle/>
          <a:p>
            <a:endParaRPr lang="en-US"/>
          </a:p>
        </p:txBody>
      </p:sp>
      <p:sp>
        <p:nvSpPr>
          <p:cNvPr id="23717" name="Line 188"/>
          <p:cNvSpPr>
            <a:spLocks noChangeShapeType="1"/>
          </p:cNvSpPr>
          <p:nvPr/>
        </p:nvSpPr>
        <p:spPr bwMode="auto">
          <a:xfrm>
            <a:off x="1444625" y="3482975"/>
            <a:ext cx="5337175" cy="14288"/>
          </a:xfrm>
          <a:prstGeom prst="line">
            <a:avLst/>
          </a:prstGeom>
          <a:noFill/>
          <a:ln w="9525">
            <a:solidFill>
              <a:schemeClr val="tx1"/>
            </a:solidFill>
            <a:round/>
            <a:headEnd/>
            <a:tailEnd/>
          </a:ln>
        </p:spPr>
        <p:txBody>
          <a:bodyPr/>
          <a:lstStyle/>
          <a:p>
            <a:endParaRPr lang="en-US"/>
          </a:p>
        </p:txBody>
      </p:sp>
      <p:sp>
        <p:nvSpPr>
          <p:cNvPr id="23718" name="Line 189"/>
          <p:cNvSpPr>
            <a:spLocks noChangeShapeType="1"/>
          </p:cNvSpPr>
          <p:nvPr/>
        </p:nvSpPr>
        <p:spPr bwMode="auto">
          <a:xfrm>
            <a:off x="1730375" y="3854450"/>
            <a:ext cx="5337175" cy="14288"/>
          </a:xfrm>
          <a:prstGeom prst="line">
            <a:avLst/>
          </a:prstGeom>
          <a:noFill/>
          <a:ln w="9525">
            <a:solidFill>
              <a:schemeClr val="tx1"/>
            </a:solidFill>
            <a:round/>
            <a:headEnd/>
            <a:tailEnd/>
          </a:ln>
        </p:spPr>
        <p:txBody>
          <a:bodyPr/>
          <a:lstStyle/>
          <a:p>
            <a:endParaRPr lang="en-US"/>
          </a:p>
        </p:txBody>
      </p:sp>
      <p:sp>
        <p:nvSpPr>
          <p:cNvPr id="23719" name="Line 190"/>
          <p:cNvSpPr>
            <a:spLocks noChangeShapeType="1"/>
          </p:cNvSpPr>
          <p:nvPr/>
        </p:nvSpPr>
        <p:spPr bwMode="auto">
          <a:xfrm>
            <a:off x="1958975" y="4238625"/>
            <a:ext cx="5337175" cy="14288"/>
          </a:xfrm>
          <a:prstGeom prst="line">
            <a:avLst/>
          </a:prstGeom>
          <a:noFill/>
          <a:ln w="9525">
            <a:solidFill>
              <a:schemeClr val="tx1"/>
            </a:solidFill>
            <a:round/>
            <a:headEnd/>
            <a:tailEnd/>
          </a:ln>
        </p:spPr>
        <p:txBody>
          <a:bodyPr/>
          <a:lstStyle/>
          <a:p>
            <a:endParaRPr lang="en-US"/>
          </a:p>
        </p:txBody>
      </p:sp>
      <p:sp>
        <p:nvSpPr>
          <p:cNvPr id="23720" name="Line 191"/>
          <p:cNvSpPr>
            <a:spLocks noChangeShapeType="1"/>
          </p:cNvSpPr>
          <p:nvPr/>
        </p:nvSpPr>
        <p:spPr bwMode="auto">
          <a:xfrm>
            <a:off x="3044825" y="4895850"/>
            <a:ext cx="5337175" cy="14288"/>
          </a:xfrm>
          <a:prstGeom prst="line">
            <a:avLst/>
          </a:prstGeom>
          <a:noFill/>
          <a:ln w="9525">
            <a:solidFill>
              <a:schemeClr val="tx1"/>
            </a:solidFill>
            <a:round/>
            <a:headEnd/>
            <a:tailEnd/>
          </a:ln>
        </p:spPr>
        <p:txBody>
          <a:bodyPr/>
          <a:lstStyle/>
          <a:p>
            <a:endParaRPr lang="en-US"/>
          </a:p>
        </p:txBody>
      </p:sp>
      <p:sp>
        <p:nvSpPr>
          <p:cNvPr id="23721" name="Line 192"/>
          <p:cNvSpPr>
            <a:spLocks noChangeShapeType="1"/>
          </p:cNvSpPr>
          <p:nvPr/>
        </p:nvSpPr>
        <p:spPr bwMode="auto">
          <a:xfrm>
            <a:off x="3197225" y="5048250"/>
            <a:ext cx="5337175" cy="14288"/>
          </a:xfrm>
          <a:prstGeom prst="line">
            <a:avLst/>
          </a:prstGeom>
          <a:noFill/>
          <a:ln w="9525">
            <a:solidFill>
              <a:schemeClr val="tx1"/>
            </a:solidFill>
            <a:round/>
            <a:headEnd/>
            <a:tailEnd/>
          </a:ln>
        </p:spPr>
        <p:txBody>
          <a:bodyPr/>
          <a:lstStyle/>
          <a:p>
            <a:endParaRPr lang="en-US"/>
          </a:p>
        </p:txBody>
      </p:sp>
      <p:sp>
        <p:nvSpPr>
          <p:cNvPr id="23722" name="Line 193"/>
          <p:cNvSpPr>
            <a:spLocks noChangeShapeType="1"/>
          </p:cNvSpPr>
          <p:nvPr/>
        </p:nvSpPr>
        <p:spPr bwMode="auto">
          <a:xfrm>
            <a:off x="3349625" y="5200650"/>
            <a:ext cx="5337175" cy="14288"/>
          </a:xfrm>
          <a:prstGeom prst="line">
            <a:avLst/>
          </a:prstGeom>
          <a:noFill/>
          <a:ln w="9525">
            <a:solidFill>
              <a:schemeClr val="tx1"/>
            </a:solidFill>
            <a:round/>
            <a:headEnd/>
            <a:tailEnd/>
          </a:ln>
        </p:spPr>
        <p:txBody>
          <a:bodyPr/>
          <a:lstStyle/>
          <a:p>
            <a:endParaRPr lang="en-US"/>
          </a:p>
        </p:txBody>
      </p:sp>
      <p:sp>
        <p:nvSpPr>
          <p:cNvPr id="23723" name="Line 194"/>
          <p:cNvSpPr>
            <a:spLocks noChangeShapeType="1"/>
          </p:cNvSpPr>
          <p:nvPr/>
        </p:nvSpPr>
        <p:spPr bwMode="auto">
          <a:xfrm>
            <a:off x="3502025" y="5353050"/>
            <a:ext cx="5337175" cy="14288"/>
          </a:xfrm>
          <a:prstGeom prst="line">
            <a:avLst/>
          </a:prstGeom>
          <a:noFill/>
          <a:ln w="9525">
            <a:solidFill>
              <a:schemeClr val="tx1"/>
            </a:solidFill>
            <a:round/>
            <a:headEnd/>
            <a:tailEnd/>
          </a:ln>
        </p:spPr>
        <p:txBody>
          <a:bodyPr/>
          <a:lstStyle/>
          <a:p>
            <a:endParaRPr lang="en-US"/>
          </a:p>
        </p:txBody>
      </p:sp>
      <p:sp>
        <p:nvSpPr>
          <p:cNvPr id="23724" name="Line 195"/>
          <p:cNvSpPr>
            <a:spLocks noChangeShapeType="1"/>
          </p:cNvSpPr>
          <p:nvPr/>
        </p:nvSpPr>
        <p:spPr bwMode="auto">
          <a:xfrm>
            <a:off x="3654425" y="5505450"/>
            <a:ext cx="5337175" cy="14288"/>
          </a:xfrm>
          <a:prstGeom prst="line">
            <a:avLst/>
          </a:prstGeom>
          <a:noFill/>
          <a:ln w="9525">
            <a:solidFill>
              <a:schemeClr val="tx1"/>
            </a:solidFill>
            <a:round/>
            <a:headEnd/>
            <a:tailEnd/>
          </a:ln>
        </p:spPr>
        <p:txBody>
          <a:bodyPr/>
          <a:lstStyle/>
          <a:p>
            <a:endParaRPr lang="en-US"/>
          </a:p>
        </p:txBody>
      </p:sp>
      <p:sp>
        <p:nvSpPr>
          <p:cNvPr id="2" name="Slide Number Placeholder 1"/>
          <p:cNvSpPr>
            <a:spLocks noGrp="1"/>
          </p:cNvSpPr>
          <p:nvPr>
            <p:ph type="sldNum" sz="quarter" idx="11"/>
          </p:nvPr>
        </p:nvSpPr>
        <p:spPr/>
        <p:txBody>
          <a:bodyPr/>
          <a:lstStyle/>
          <a:p>
            <a:pPr>
              <a:defRPr/>
            </a:pPr>
            <a:fld id="{F5D5C750-3DD6-4D85-AB62-104EA54086C3}" type="slidenum">
              <a:rPr lang="en-US" altLang="en-US" smtClean="0"/>
              <a:pPr>
                <a:defRPr/>
              </a:pPr>
              <a:t>59</a:t>
            </a:fld>
            <a:endParaRPr lang="en-US" altLang="en-US" dirty="0"/>
          </a:p>
        </p:txBody>
      </p:sp>
    </p:spTree>
    <p:extLst>
      <p:ext uri="{BB962C8B-B14F-4D97-AF65-F5344CB8AC3E}">
        <p14:creationId xmlns:p14="http://schemas.microsoft.com/office/powerpoint/2010/main" val="3789107066"/>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6553200" y="6356350"/>
            <a:ext cx="2133600" cy="365125"/>
          </a:xfrm>
          <a:prstGeom prst="rect">
            <a:avLst/>
          </a:prstGeom>
        </p:spPr>
        <p:txBody>
          <a:bodyPr/>
          <a:lstStyle/>
          <a:p>
            <a:fld id="{2ADDF59E-509B-4FDF-88B3-844F33D6DAF2}" type="slidenum">
              <a:rPr lang="en-US" altLang="en-US"/>
              <a:pPr/>
              <a:t>6</a:t>
            </a:fld>
            <a:endParaRPr lang="en-US" altLang="en-US"/>
          </a:p>
        </p:txBody>
      </p:sp>
      <p:sp>
        <p:nvSpPr>
          <p:cNvPr id="562178" name="Rectangle 2"/>
          <p:cNvSpPr>
            <a:spLocks noGrp="1" noChangeArrowheads="1"/>
          </p:cNvSpPr>
          <p:nvPr>
            <p:ph type="title"/>
          </p:nvPr>
        </p:nvSpPr>
        <p:spPr>
          <a:xfrm>
            <a:off x="685800" y="1219200"/>
            <a:ext cx="7795258" cy="1447800"/>
          </a:xfrm>
        </p:spPr>
        <p:txBody>
          <a:bodyPr/>
          <a:lstStyle/>
          <a:p>
            <a:r>
              <a:rPr lang="en-US" altLang="en-US" dirty="0"/>
              <a:t>E-Discovery: </a:t>
            </a:r>
            <a:r>
              <a:rPr lang="en-US" altLang="en-US" dirty="0" smtClean="0"/>
              <a:t/>
            </a:r>
            <a:br>
              <a:rPr lang="en-US" altLang="en-US" dirty="0" smtClean="0"/>
            </a:br>
            <a:r>
              <a:rPr lang="en-US" altLang="en-US" dirty="0" smtClean="0"/>
              <a:t>The </a:t>
            </a:r>
            <a:r>
              <a:rPr lang="en-US" altLang="en-US" dirty="0"/>
              <a:t>New Reality</a:t>
            </a:r>
          </a:p>
        </p:txBody>
      </p:sp>
      <p:graphicFrame>
        <p:nvGraphicFramePr>
          <p:cNvPr id="562179" name="Object 3"/>
          <p:cNvGraphicFramePr>
            <a:graphicFrameLocks noGrp="1" noChangeAspect="1"/>
          </p:cNvGraphicFramePr>
          <p:nvPr>
            <p:ph idx="1"/>
            <p:extLst>
              <p:ext uri="{D42A27DB-BD31-4B8C-83A1-F6EECF244321}">
                <p14:modId xmlns:p14="http://schemas.microsoft.com/office/powerpoint/2010/main" val="3381740867"/>
              </p:ext>
            </p:extLst>
          </p:nvPr>
        </p:nvGraphicFramePr>
        <p:xfrm>
          <a:off x="3810000" y="914400"/>
          <a:ext cx="4114800" cy="2914650"/>
        </p:xfrm>
        <a:graphic>
          <a:graphicData uri="http://schemas.openxmlformats.org/presentationml/2006/ole">
            <mc:AlternateContent xmlns:mc="http://schemas.openxmlformats.org/markup-compatibility/2006">
              <mc:Choice xmlns:v="urn:schemas-microsoft-com:vml" Requires="v">
                <p:oleObj spid="_x0000_s1043" name="Photo Editor Photo" r:id="rId3" imgW="2285714" imgH="1619476" progId="MSPhotoEd.3">
                  <p:embed/>
                </p:oleObj>
              </mc:Choice>
              <mc:Fallback>
                <p:oleObj name="Photo Editor Photo" r:id="rId3" imgW="2285714" imgH="1619476"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914400"/>
                        <a:ext cx="4114800" cy="2914650"/>
                      </a:xfrm>
                      <a:prstGeom prst="rect">
                        <a:avLst/>
                      </a:prstGeom>
                      <a:noFill/>
                      <a:ln>
                        <a:noFill/>
                      </a:ln>
                      <a:effectLst/>
                      <a:extLst/>
                    </p:spPr>
                  </p:pic>
                </p:oleObj>
              </mc:Fallback>
            </mc:AlternateContent>
          </a:graphicData>
        </a:graphic>
      </p:graphicFrame>
      <p:pic>
        <p:nvPicPr>
          <p:cNvPr id="5" name="Picture 2" descr="http://www.bigdata-careers.com/wp-content/uploads/2014/05/big-data.jpg?d353a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4598" y="4038600"/>
            <a:ext cx="7776694" cy="1747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33069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4"/>
          <p:cNvSpPr>
            <a:spLocks noGrp="1" noChangeArrowheads="1"/>
          </p:cNvSpPr>
          <p:nvPr>
            <p:ph type="title"/>
          </p:nvPr>
        </p:nvSpPr>
        <p:spPr>
          <a:xfrm>
            <a:off x="685800" y="1066800"/>
            <a:ext cx="7795258" cy="990600"/>
          </a:xfrm>
        </p:spPr>
        <p:txBody>
          <a:bodyPr>
            <a:normAutofit fontScale="90000"/>
          </a:bodyPr>
          <a:lstStyle/>
          <a:p>
            <a:pPr algn="l" eaLnBrk="1" hangingPunct="1"/>
            <a:r>
              <a:rPr lang="en-US" sz="3600" b="1" dirty="0" smtClean="0"/>
              <a:t>Defining “predictive coding” or “TAR”</a:t>
            </a:r>
          </a:p>
        </p:txBody>
      </p:sp>
      <p:sp>
        <p:nvSpPr>
          <p:cNvPr id="23555" name="Rectangle 5"/>
          <p:cNvSpPr>
            <a:spLocks noGrp="1" noChangeArrowheads="1"/>
          </p:cNvSpPr>
          <p:nvPr>
            <p:ph type="body" sz="quarter" idx="12"/>
          </p:nvPr>
        </p:nvSpPr>
        <p:spPr>
          <a:xfrm>
            <a:off x="685800" y="2514600"/>
            <a:ext cx="7799832" cy="2971800"/>
          </a:xfrm>
        </p:spPr>
        <p:txBody>
          <a:bodyPr>
            <a:normAutofit/>
          </a:bodyPr>
          <a:lstStyle/>
          <a:p>
            <a:pPr algn="l" eaLnBrk="1" hangingPunct="1">
              <a:lnSpc>
                <a:spcPct val="80000"/>
              </a:lnSpc>
              <a:buClrTx/>
            </a:pPr>
            <a:r>
              <a:rPr lang="en-US" sz="2000" dirty="0" smtClean="0"/>
              <a:t>A process for prioritizing or coding a collection of electronic documents using a computerized system that harnesses human judgments of one or more subject matter experts on a smaller set of documents and then extrapolates those judgments to the remaining document population.  </a:t>
            </a:r>
          </a:p>
          <a:p>
            <a:pPr algn="l" eaLnBrk="1" hangingPunct="1">
              <a:lnSpc>
                <a:spcPct val="80000"/>
              </a:lnSpc>
              <a:buClrTx/>
            </a:pPr>
            <a:endParaRPr lang="en-US" sz="2000" dirty="0" smtClean="0"/>
          </a:p>
          <a:p>
            <a:pPr algn="l" eaLnBrk="1" hangingPunct="1">
              <a:lnSpc>
                <a:spcPct val="80000"/>
              </a:lnSpc>
              <a:buClrTx/>
            </a:pPr>
            <a:r>
              <a:rPr lang="en-US" sz="2000" dirty="0" smtClean="0"/>
              <a:t>Also referred to as “supervised or active machine learning,” “computer-assisted review” or “technology-assisted review”</a:t>
            </a:r>
          </a:p>
          <a:p>
            <a:pPr algn="l" eaLnBrk="1" hangingPunct="1">
              <a:lnSpc>
                <a:spcPct val="80000"/>
              </a:lnSpc>
              <a:buClrTx/>
            </a:pPr>
            <a:endParaRPr lang="en-US" sz="2000" dirty="0" smtClean="0"/>
          </a:p>
          <a:p>
            <a:pPr marL="118872" indent="0" algn="l" eaLnBrk="1" hangingPunct="1">
              <a:lnSpc>
                <a:spcPct val="80000"/>
              </a:lnSpc>
              <a:buClrTx/>
              <a:buNone/>
            </a:pPr>
            <a:r>
              <a:rPr lang="en-US" sz="1200" i="1" dirty="0" smtClean="0"/>
              <a:t>Source:  Adapted from Grossman-Cormack Glossary of Technology Assisted Review, v. 1.0 (Oct 2012)</a:t>
            </a:r>
          </a:p>
        </p:txBody>
      </p:sp>
      <p:sp>
        <p:nvSpPr>
          <p:cNvPr id="3" name="Footer Placeholder 2"/>
          <p:cNvSpPr>
            <a:spLocks noGrp="1"/>
          </p:cNvSpPr>
          <p:nvPr>
            <p:ph type="ftr" sz="quarter" idx="10"/>
          </p:nvPr>
        </p:nvSpPr>
        <p:spPr/>
        <p:txBody>
          <a:bodyPr/>
          <a:lstStyle/>
          <a:p>
            <a:pPr>
              <a:defRPr/>
            </a:pPr>
            <a:r>
              <a:rPr lang="en-US" altLang="en-US" smtClean="0"/>
              <a:t>(c) Jason R. Baron 2013</a:t>
            </a:r>
            <a:endParaRPr lang="en-US" altLang="en-US"/>
          </a:p>
        </p:txBody>
      </p:sp>
    </p:spTree>
    <p:extLst>
      <p:ext uri="{BB962C8B-B14F-4D97-AF65-F5344CB8AC3E}">
        <p14:creationId xmlns:p14="http://schemas.microsoft.com/office/powerpoint/2010/main" val="338169312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0"/>
          <p:cNvSpPr>
            <a:spLocks noGrp="1" noChangeArrowheads="1"/>
          </p:cNvSpPr>
          <p:nvPr>
            <p:ph type="title"/>
          </p:nvPr>
        </p:nvSpPr>
        <p:spPr/>
        <p:txBody>
          <a:bodyPr/>
          <a:lstStyle/>
          <a:p>
            <a:pPr eaLnBrk="1" hangingPunct="1"/>
            <a:r>
              <a:rPr lang="en-US" smtClean="0">
                <a:solidFill>
                  <a:schemeClr val="tx1"/>
                </a:solidFill>
              </a:rPr>
              <a:t>Vector Space Model</a:t>
            </a:r>
          </a:p>
        </p:txBody>
      </p:sp>
      <p:sp>
        <p:nvSpPr>
          <p:cNvPr id="36867" name="Rectangle 11"/>
          <p:cNvSpPr>
            <a:spLocks noGrp="1" noChangeArrowheads="1"/>
          </p:cNvSpPr>
          <p:nvPr>
            <p:ph type="body" idx="1"/>
          </p:nvPr>
        </p:nvSpPr>
        <p:spPr>
          <a:xfrm>
            <a:off x="457200" y="914400"/>
            <a:ext cx="8229600" cy="5715000"/>
          </a:xfrm>
        </p:spPr>
        <p:txBody>
          <a:bodyPr>
            <a:normAutofit fontScale="85000" lnSpcReduction="20000"/>
          </a:bodyPr>
          <a:lstStyle/>
          <a:p>
            <a:pPr marL="118872" indent="0" eaLnBrk="1" hangingPunct="1">
              <a:buNone/>
            </a:pPr>
            <a:endParaRPr lang="en-US" sz="2800" dirty="0" smtClean="0"/>
          </a:p>
          <a:p>
            <a:pPr lvl="1" eaLnBrk="1" hangingPunct="1"/>
            <a:endParaRPr lang="en-US" sz="2000" dirty="0" smtClean="0"/>
          </a:p>
          <a:p>
            <a:pPr lvl="1" eaLnBrk="1" hangingPunct="1"/>
            <a:r>
              <a:rPr lang="en-US" sz="2000" dirty="0" smtClean="0"/>
              <a:t>documents represented as vectors in N-dimensional space where N is number of ‘terms’ in the document set</a:t>
            </a:r>
          </a:p>
          <a:p>
            <a:pPr lvl="2" eaLnBrk="1" hangingPunct="1"/>
            <a:r>
              <a:rPr lang="en-US" sz="1600" dirty="0" smtClean="0"/>
              <a:t>term is usually a word (stem); but might be phrase or thesaurus class</a:t>
            </a:r>
          </a:p>
          <a:p>
            <a:pPr lvl="2" eaLnBrk="1" hangingPunct="1"/>
            <a:r>
              <a:rPr lang="en-US" sz="1600" dirty="0" smtClean="0"/>
              <a:t>terms are weighted based on frequency and distribution of occurrences</a:t>
            </a:r>
          </a:p>
          <a:p>
            <a:pPr lvl="1" eaLnBrk="1" hangingPunct="1"/>
            <a:r>
              <a:rPr lang="en-US" sz="2000" dirty="0" smtClean="0"/>
              <a:t>information need is natural language text mapped in same space</a:t>
            </a:r>
          </a:p>
          <a:p>
            <a:pPr lvl="1" eaLnBrk="1" hangingPunct="1"/>
            <a:r>
              <a:rPr lang="en-US" sz="2000" dirty="0" smtClean="0"/>
              <a:t>matching is similarity between query and doc vectors</a:t>
            </a:r>
          </a:p>
          <a:p>
            <a:pPr lvl="2" eaLnBrk="1" hangingPunct="1"/>
            <a:r>
              <a:rPr lang="en-US" sz="1600" dirty="0" smtClean="0"/>
              <a:t>example similarity: cosine of angle between vectors</a:t>
            </a:r>
          </a:p>
          <a:p>
            <a:pPr lvl="2" eaLnBrk="1" hangingPunct="1">
              <a:spcAft>
                <a:spcPts val="1800"/>
              </a:spcAft>
            </a:pPr>
            <a:r>
              <a:rPr lang="en-US" sz="1600" dirty="0" smtClean="0"/>
              <a:t>allows documents to be ranked by decreasing similarity</a:t>
            </a:r>
          </a:p>
          <a:p>
            <a:pPr eaLnBrk="1" hangingPunct="1"/>
            <a:r>
              <a:rPr lang="en-US" sz="2800" dirty="0" smtClean="0"/>
              <a:t>Pros and Cons</a:t>
            </a:r>
          </a:p>
          <a:p>
            <a:pPr lvl="1" eaLnBrk="1" hangingPunct="1"/>
            <a:r>
              <a:rPr lang="en-US" sz="2000" dirty="0" smtClean="0"/>
              <a:t>good: less brittle than pure Boolean</a:t>
            </a:r>
          </a:p>
          <a:p>
            <a:pPr lvl="1" eaLnBrk="1" hangingPunct="1"/>
            <a:r>
              <a:rPr lang="en-US" sz="2000" dirty="0" smtClean="0"/>
              <a:t>bad: less transparency---depending on  weights, a doc with few query terms can be ranked higher than a doc with many	</a:t>
            </a:r>
          </a:p>
          <a:p>
            <a:pPr lvl="1" eaLnBrk="1" hangingPunct="1">
              <a:buNone/>
            </a:pPr>
            <a:r>
              <a:rPr lang="en-US" sz="1000" i="1" dirty="0" smtClean="0"/>
              <a:t>	From Ellen Voorhees, Georgetown 2009</a:t>
            </a:r>
            <a:endParaRPr lang="en-US" sz="2000" dirty="0" smtClean="0"/>
          </a:p>
          <a:p>
            <a:pPr lvl="1" eaLnBrk="1" hangingPunct="1">
              <a:buNone/>
            </a:pPr>
            <a:endParaRPr lang="en-US" sz="1000" dirty="0" smtClean="0"/>
          </a:p>
        </p:txBody>
      </p:sp>
      <p:grpSp>
        <p:nvGrpSpPr>
          <p:cNvPr id="36868" name="Group 31"/>
          <p:cNvGrpSpPr>
            <a:grpSpLocks/>
          </p:cNvGrpSpPr>
          <p:nvPr/>
        </p:nvGrpSpPr>
        <p:grpSpPr bwMode="auto">
          <a:xfrm>
            <a:off x="6248400" y="3352800"/>
            <a:ext cx="2667000" cy="2132013"/>
            <a:chOff x="5943600" y="3733800"/>
            <a:chExt cx="2667000" cy="2132806"/>
          </a:xfrm>
        </p:grpSpPr>
        <p:grpSp>
          <p:nvGrpSpPr>
            <p:cNvPr id="36869" name="Group 11"/>
            <p:cNvGrpSpPr>
              <a:grpSpLocks/>
            </p:cNvGrpSpPr>
            <p:nvPr/>
          </p:nvGrpSpPr>
          <p:grpSpPr bwMode="auto">
            <a:xfrm>
              <a:off x="6553200" y="3733800"/>
              <a:ext cx="2057400" cy="2132806"/>
              <a:chOff x="5181600" y="3658394"/>
              <a:chExt cx="2057400" cy="2132806"/>
            </a:xfrm>
          </p:grpSpPr>
          <p:cxnSp>
            <p:nvCxnSpPr>
              <p:cNvPr id="36880" name="Straight Connector 5"/>
              <p:cNvCxnSpPr>
                <a:cxnSpLocks noChangeShapeType="1"/>
              </p:cNvCxnSpPr>
              <p:nvPr/>
            </p:nvCxnSpPr>
            <p:spPr bwMode="auto">
              <a:xfrm rot="5400000">
                <a:off x="5296694" y="4305300"/>
                <a:ext cx="1294606" cy="794"/>
              </a:xfrm>
              <a:prstGeom prst="line">
                <a:avLst/>
              </a:prstGeom>
              <a:noFill/>
              <a:ln w="38100" algn="in">
                <a:solidFill>
                  <a:srgbClr val="0000FF"/>
                </a:solidFill>
                <a:round/>
                <a:headEnd/>
                <a:tailEnd/>
              </a:ln>
            </p:spPr>
          </p:cxnSp>
          <p:cxnSp>
            <p:nvCxnSpPr>
              <p:cNvPr id="36881" name="Straight Connector 8"/>
              <p:cNvCxnSpPr>
                <a:cxnSpLocks noChangeShapeType="1"/>
              </p:cNvCxnSpPr>
              <p:nvPr/>
            </p:nvCxnSpPr>
            <p:spPr bwMode="auto">
              <a:xfrm rot="5400000">
                <a:off x="5143500" y="4991100"/>
                <a:ext cx="838200" cy="762000"/>
              </a:xfrm>
              <a:prstGeom prst="line">
                <a:avLst/>
              </a:prstGeom>
              <a:noFill/>
              <a:ln w="38100" algn="in">
                <a:solidFill>
                  <a:srgbClr val="0000FF"/>
                </a:solidFill>
                <a:round/>
                <a:headEnd/>
                <a:tailEnd/>
              </a:ln>
            </p:spPr>
          </p:cxnSp>
          <p:cxnSp>
            <p:nvCxnSpPr>
              <p:cNvPr id="36882" name="Straight Connector 10"/>
              <p:cNvCxnSpPr>
                <a:cxnSpLocks noChangeShapeType="1"/>
              </p:cNvCxnSpPr>
              <p:nvPr/>
            </p:nvCxnSpPr>
            <p:spPr bwMode="auto">
              <a:xfrm>
                <a:off x="5943600" y="4953000"/>
                <a:ext cx="1295400" cy="1588"/>
              </a:xfrm>
              <a:prstGeom prst="line">
                <a:avLst/>
              </a:prstGeom>
              <a:noFill/>
              <a:ln w="38100" algn="in">
                <a:solidFill>
                  <a:srgbClr val="0000FF"/>
                </a:solidFill>
                <a:round/>
                <a:headEnd/>
                <a:tailEnd/>
              </a:ln>
            </p:spPr>
          </p:cxnSp>
        </p:grpSp>
        <p:cxnSp>
          <p:nvCxnSpPr>
            <p:cNvPr id="36870" name="Straight Arrow Connector 15"/>
            <p:cNvCxnSpPr>
              <a:cxnSpLocks noChangeShapeType="1"/>
            </p:cNvCxnSpPr>
            <p:nvPr/>
          </p:nvCxnSpPr>
          <p:spPr bwMode="auto">
            <a:xfrm rot="5400000" flipH="1" flipV="1">
              <a:off x="7124700" y="4229100"/>
              <a:ext cx="990600" cy="609600"/>
            </a:xfrm>
            <a:prstGeom prst="straightConnector1">
              <a:avLst/>
            </a:prstGeom>
            <a:noFill/>
            <a:ln w="9525" algn="in">
              <a:solidFill>
                <a:schemeClr val="tx1"/>
              </a:solidFill>
              <a:round/>
              <a:headEnd/>
              <a:tailEnd type="arrow" w="med" len="med"/>
            </a:ln>
          </p:spPr>
        </p:cxnSp>
        <p:cxnSp>
          <p:nvCxnSpPr>
            <p:cNvPr id="36871" name="Straight Arrow Connector 17"/>
            <p:cNvCxnSpPr>
              <a:cxnSpLocks noChangeShapeType="1"/>
            </p:cNvCxnSpPr>
            <p:nvPr/>
          </p:nvCxnSpPr>
          <p:spPr bwMode="auto">
            <a:xfrm>
              <a:off x="7315200" y="5029200"/>
              <a:ext cx="990600" cy="228600"/>
            </a:xfrm>
            <a:prstGeom prst="straightConnector1">
              <a:avLst/>
            </a:prstGeom>
            <a:noFill/>
            <a:ln w="9525" algn="in">
              <a:solidFill>
                <a:schemeClr val="tx1"/>
              </a:solidFill>
              <a:round/>
              <a:headEnd/>
              <a:tailEnd type="arrow" w="med" len="med"/>
            </a:ln>
          </p:spPr>
        </p:cxnSp>
        <p:cxnSp>
          <p:nvCxnSpPr>
            <p:cNvPr id="36872" name="Straight Arrow Connector 19"/>
            <p:cNvCxnSpPr>
              <a:cxnSpLocks noChangeShapeType="1"/>
            </p:cNvCxnSpPr>
            <p:nvPr/>
          </p:nvCxnSpPr>
          <p:spPr bwMode="auto">
            <a:xfrm rot="10800000" flipV="1">
              <a:off x="6019800" y="5029200"/>
              <a:ext cx="1295400" cy="457200"/>
            </a:xfrm>
            <a:prstGeom prst="straightConnector1">
              <a:avLst/>
            </a:prstGeom>
            <a:noFill/>
            <a:ln w="9525" algn="in">
              <a:solidFill>
                <a:schemeClr val="tx1"/>
              </a:solidFill>
              <a:round/>
              <a:headEnd/>
              <a:tailEnd type="arrow" w="med" len="med"/>
            </a:ln>
          </p:spPr>
        </p:cxnSp>
        <p:cxnSp>
          <p:nvCxnSpPr>
            <p:cNvPr id="36873" name="Straight Arrow Connector 21"/>
            <p:cNvCxnSpPr>
              <a:cxnSpLocks noChangeShapeType="1"/>
              <a:endCxn id="36875" idx="5"/>
            </p:cNvCxnSpPr>
            <p:nvPr/>
          </p:nvCxnSpPr>
          <p:spPr bwMode="auto">
            <a:xfrm rot="10800000">
              <a:off x="6694442" y="4484642"/>
              <a:ext cx="620759" cy="544559"/>
            </a:xfrm>
            <a:prstGeom prst="straightConnector1">
              <a:avLst/>
            </a:prstGeom>
            <a:noFill/>
            <a:ln w="9525" algn="in">
              <a:solidFill>
                <a:schemeClr val="tx1"/>
              </a:solidFill>
              <a:round/>
              <a:headEnd/>
              <a:tailEnd type="arrow" w="med" len="med"/>
            </a:ln>
          </p:spPr>
        </p:cxnSp>
        <p:sp>
          <p:nvSpPr>
            <p:cNvPr id="36874" name="Oval 23"/>
            <p:cNvSpPr>
              <a:spLocks noChangeArrowheads="1"/>
            </p:cNvSpPr>
            <p:nvPr/>
          </p:nvSpPr>
          <p:spPr bwMode="auto">
            <a:xfrm>
              <a:off x="5943600" y="5486400"/>
              <a:ext cx="76200" cy="76200"/>
            </a:xfrm>
            <a:prstGeom prst="ellipse">
              <a:avLst/>
            </a:prstGeom>
            <a:solidFill>
              <a:srgbClr val="FF0000"/>
            </a:solidFill>
            <a:ln w="9525" algn="in">
              <a:solidFill>
                <a:schemeClr val="tx1"/>
              </a:solidFill>
              <a:round/>
              <a:headEnd/>
              <a:tailEnd/>
            </a:ln>
          </p:spPr>
          <p:txBody>
            <a:bodyPr lIns="36576" tIns="36576" rIns="36576" bIns="36576"/>
            <a:lstStyle/>
            <a:p>
              <a:endParaRPr lang="en-US">
                <a:cs typeface="Arial" charset="0"/>
              </a:endParaRPr>
            </a:p>
          </p:txBody>
        </p:sp>
        <p:sp>
          <p:nvSpPr>
            <p:cNvPr id="36875" name="Oval 24"/>
            <p:cNvSpPr>
              <a:spLocks noChangeArrowheads="1"/>
            </p:cNvSpPr>
            <p:nvPr/>
          </p:nvSpPr>
          <p:spPr bwMode="auto">
            <a:xfrm>
              <a:off x="6629400" y="4419600"/>
              <a:ext cx="76200" cy="76200"/>
            </a:xfrm>
            <a:prstGeom prst="ellipse">
              <a:avLst/>
            </a:prstGeom>
            <a:solidFill>
              <a:srgbClr val="FF0000"/>
            </a:solidFill>
            <a:ln w="9525" algn="in">
              <a:solidFill>
                <a:schemeClr val="tx1"/>
              </a:solidFill>
              <a:round/>
              <a:headEnd/>
              <a:tailEnd/>
            </a:ln>
          </p:spPr>
          <p:txBody>
            <a:bodyPr lIns="36576" tIns="36576" rIns="36576" bIns="36576"/>
            <a:lstStyle/>
            <a:p>
              <a:endParaRPr lang="en-US">
                <a:cs typeface="Arial" charset="0"/>
              </a:endParaRPr>
            </a:p>
          </p:txBody>
        </p:sp>
        <p:sp>
          <p:nvSpPr>
            <p:cNvPr id="36876" name="Oval 25"/>
            <p:cNvSpPr>
              <a:spLocks noChangeArrowheads="1"/>
            </p:cNvSpPr>
            <p:nvPr/>
          </p:nvSpPr>
          <p:spPr bwMode="auto">
            <a:xfrm>
              <a:off x="7924800" y="3962400"/>
              <a:ext cx="76200" cy="76200"/>
            </a:xfrm>
            <a:prstGeom prst="ellipse">
              <a:avLst/>
            </a:prstGeom>
            <a:solidFill>
              <a:srgbClr val="FF0000"/>
            </a:solidFill>
            <a:ln w="9525" algn="in">
              <a:solidFill>
                <a:schemeClr val="tx1"/>
              </a:solidFill>
              <a:round/>
              <a:headEnd/>
              <a:tailEnd/>
            </a:ln>
          </p:spPr>
          <p:txBody>
            <a:bodyPr lIns="36576" tIns="36576" rIns="36576" bIns="36576"/>
            <a:lstStyle/>
            <a:p>
              <a:endParaRPr lang="en-US">
                <a:cs typeface="Arial" charset="0"/>
              </a:endParaRPr>
            </a:p>
          </p:txBody>
        </p:sp>
        <p:sp>
          <p:nvSpPr>
            <p:cNvPr id="36877" name="Oval 26"/>
            <p:cNvSpPr>
              <a:spLocks noChangeArrowheads="1"/>
            </p:cNvSpPr>
            <p:nvPr/>
          </p:nvSpPr>
          <p:spPr bwMode="auto">
            <a:xfrm>
              <a:off x="8305800" y="5257800"/>
              <a:ext cx="76200" cy="76200"/>
            </a:xfrm>
            <a:prstGeom prst="ellipse">
              <a:avLst/>
            </a:prstGeom>
            <a:solidFill>
              <a:srgbClr val="FF0000"/>
            </a:solidFill>
            <a:ln w="9525" algn="in">
              <a:solidFill>
                <a:schemeClr val="tx1"/>
              </a:solidFill>
              <a:round/>
              <a:headEnd/>
              <a:tailEnd/>
            </a:ln>
          </p:spPr>
          <p:txBody>
            <a:bodyPr lIns="36576" tIns="36576" rIns="36576" bIns="36576"/>
            <a:lstStyle/>
            <a:p>
              <a:endParaRPr lang="en-US">
                <a:cs typeface="Arial" charset="0"/>
              </a:endParaRPr>
            </a:p>
          </p:txBody>
        </p:sp>
        <p:sp>
          <p:nvSpPr>
            <p:cNvPr id="36878" name="Oval 27"/>
            <p:cNvSpPr>
              <a:spLocks noChangeArrowheads="1"/>
            </p:cNvSpPr>
            <p:nvPr/>
          </p:nvSpPr>
          <p:spPr bwMode="auto">
            <a:xfrm>
              <a:off x="7086600" y="4495800"/>
              <a:ext cx="76200" cy="76200"/>
            </a:xfrm>
            <a:prstGeom prst="ellipse">
              <a:avLst/>
            </a:prstGeom>
            <a:solidFill>
              <a:srgbClr val="00B050"/>
            </a:solidFill>
            <a:ln w="9525" algn="in">
              <a:solidFill>
                <a:schemeClr val="tx1"/>
              </a:solidFill>
              <a:round/>
              <a:headEnd/>
              <a:tailEnd/>
            </a:ln>
          </p:spPr>
          <p:txBody>
            <a:bodyPr lIns="36576" tIns="36576" rIns="36576" bIns="36576"/>
            <a:lstStyle/>
            <a:p>
              <a:endParaRPr lang="en-US">
                <a:cs typeface="Arial" charset="0"/>
              </a:endParaRPr>
            </a:p>
          </p:txBody>
        </p:sp>
        <p:cxnSp>
          <p:nvCxnSpPr>
            <p:cNvPr id="36879" name="Straight Arrow Connector 30"/>
            <p:cNvCxnSpPr>
              <a:cxnSpLocks noChangeShapeType="1"/>
              <a:endCxn id="36878" idx="4"/>
            </p:cNvCxnSpPr>
            <p:nvPr/>
          </p:nvCxnSpPr>
          <p:spPr bwMode="auto">
            <a:xfrm rot="16200000" flipV="1">
              <a:off x="6991350" y="4705350"/>
              <a:ext cx="457200" cy="190500"/>
            </a:xfrm>
            <a:prstGeom prst="straightConnector1">
              <a:avLst/>
            </a:prstGeom>
            <a:noFill/>
            <a:ln w="9525" algn="in">
              <a:solidFill>
                <a:srgbClr val="00B050"/>
              </a:solidFill>
              <a:round/>
              <a:headEnd/>
              <a:tailEnd type="arrow" w="med" len="med"/>
            </a:ln>
          </p:spPr>
        </p:cxnSp>
      </p:grpSp>
    </p:spTree>
    <p:extLst>
      <p:ext uri="{BB962C8B-B14F-4D97-AF65-F5344CB8AC3E}">
        <p14:creationId xmlns:p14="http://schemas.microsoft.com/office/powerpoint/2010/main" val="312718674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0"/>
          <p:cNvSpPr>
            <a:spLocks noGrp="1" noChangeArrowheads="1"/>
          </p:cNvSpPr>
          <p:nvPr>
            <p:ph type="title"/>
          </p:nvPr>
        </p:nvSpPr>
        <p:spPr/>
        <p:txBody>
          <a:bodyPr/>
          <a:lstStyle/>
          <a:p>
            <a:pPr eaLnBrk="1" hangingPunct="1"/>
            <a:r>
              <a:rPr lang="en-US" smtClean="0">
                <a:solidFill>
                  <a:schemeClr val="tx1"/>
                </a:solidFill>
              </a:rPr>
              <a:t>Vector Similarities</a:t>
            </a:r>
          </a:p>
        </p:txBody>
      </p:sp>
      <p:sp>
        <p:nvSpPr>
          <p:cNvPr id="37891" name="Rectangle 11"/>
          <p:cNvSpPr>
            <a:spLocks noGrp="1" noChangeArrowheads="1"/>
          </p:cNvSpPr>
          <p:nvPr>
            <p:ph type="body" idx="1"/>
          </p:nvPr>
        </p:nvSpPr>
        <p:spPr>
          <a:xfrm>
            <a:off x="457200" y="1143000"/>
            <a:ext cx="8001000" cy="5334000"/>
          </a:xfrm>
        </p:spPr>
        <p:txBody>
          <a:bodyPr>
            <a:normAutofit fontScale="70000" lnSpcReduction="20000"/>
          </a:bodyPr>
          <a:lstStyle/>
          <a:p>
            <a:pPr eaLnBrk="1" hangingPunct="1"/>
            <a:endParaRPr lang="en-US" sz="2400" dirty="0" smtClean="0"/>
          </a:p>
          <a:p>
            <a:pPr eaLnBrk="1" hangingPunct="1"/>
            <a:endParaRPr lang="en-US" sz="2400" dirty="0"/>
          </a:p>
          <a:p>
            <a:pPr eaLnBrk="1" hangingPunct="1"/>
            <a:r>
              <a:rPr lang="en-US" sz="2400" dirty="0" smtClean="0"/>
              <a:t>Document-Document similarity</a:t>
            </a:r>
          </a:p>
          <a:p>
            <a:pPr lvl="1" eaLnBrk="1" hangingPunct="1"/>
            <a:r>
              <a:rPr lang="en-US" sz="2000" dirty="0" smtClean="0"/>
              <a:t>docs are similar to the extent they contain the same terms</a:t>
            </a:r>
          </a:p>
          <a:p>
            <a:pPr lvl="1" eaLnBrk="1" hangingPunct="1"/>
            <a:r>
              <a:rPr lang="en-US" sz="2000" dirty="0" smtClean="0"/>
              <a:t>doc pairs with maximal similarity detects duplicates</a:t>
            </a:r>
          </a:p>
          <a:p>
            <a:pPr lvl="1" eaLnBrk="1" hangingPunct="1"/>
            <a:r>
              <a:rPr lang="en-US" sz="2000" dirty="0" smtClean="0"/>
              <a:t>document clustering</a:t>
            </a:r>
          </a:p>
          <a:p>
            <a:pPr lvl="2" eaLnBrk="1" hangingPunct="1"/>
            <a:r>
              <a:rPr lang="en-US" sz="1600" i="1" dirty="0" smtClean="0"/>
              <a:t>cluster hypothesis</a:t>
            </a:r>
            <a:r>
              <a:rPr lang="en-US" sz="1600" dirty="0" smtClean="0"/>
              <a:t>:  “Closely associated documents tend to be relevant to the same requests.”</a:t>
            </a:r>
          </a:p>
          <a:p>
            <a:pPr lvl="2" eaLnBrk="1" hangingPunct="1"/>
            <a:r>
              <a:rPr lang="en-US" sz="1600" dirty="0" smtClean="0"/>
              <a:t>thus, do retrieval based on returning whole clusters since usually much more information in doc-doc comparison than doc-query</a:t>
            </a:r>
          </a:p>
          <a:p>
            <a:pPr eaLnBrk="1" hangingPunct="1"/>
            <a:r>
              <a:rPr lang="en-US" sz="2400" dirty="0" smtClean="0"/>
              <a:t>Term-Term similarity</a:t>
            </a:r>
          </a:p>
          <a:p>
            <a:pPr lvl="1" eaLnBrk="1" hangingPunct="1"/>
            <a:r>
              <a:rPr lang="en-US" sz="2000" dirty="0" smtClean="0"/>
              <a:t>terms are similar to the extent the occur in</a:t>
            </a:r>
            <a:br>
              <a:rPr lang="en-US" sz="2000" dirty="0" smtClean="0"/>
            </a:br>
            <a:r>
              <a:rPr lang="en-US" sz="2000" dirty="0" smtClean="0"/>
              <a:t>the same documents</a:t>
            </a:r>
          </a:p>
          <a:p>
            <a:pPr lvl="1" eaLnBrk="1" hangingPunct="1"/>
            <a:r>
              <a:rPr lang="en-US" sz="2000" dirty="0" smtClean="0"/>
              <a:t>term clustering</a:t>
            </a:r>
          </a:p>
          <a:p>
            <a:pPr lvl="2" eaLnBrk="1" hangingPunct="1"/>
            <a:r>
              <a:rPr lang="en-US" sz="1600" dirty="0" smtClean="0"/>
              <a:t>query expansion</a:t>
            </a:r>
          </a:p>
          <a:p>
            <a:pPr lvl="2" eaLnBrk="1" hangingPunct="1"/>
            <a:r>
              <a:rPr lang="en-US" sz="1600" dirty="0" smtClean="0"/>
              <a:t>provide bottom-up description of document set</a:t>
            </a:r>
          </a:p>
          <a:p>
            <a:pPr lvl="2" eaLnBrk="1" hangingPunct="1">
              <a:buNone/>
            </a:pPr>
            <a:endParaRPr lang="en-US" sz="1000" dirty="0" smtClean="0"/>
          </a:p>
          <a:p>
            <a:pPr lvl="2" eaLnBrk="1" hangingPunct="1">
              <a:buNone/>
            </a:pPr>
            <a:r>
              <a:rPr lang="en-US" sz="1000" dirty="0" smtClean="0"/>
              <a:t>From Ellen Voorhees, Georgetown 2009</a:t>
            </a:r>
          </a:p>
        </p:txBody>
      </p:sp>
      <p:grpSp>
        <p:nvGrpSpPr>
          <p:cNvPr id="37892" name="Group 13"/>
          <p:cNvGrpSpPr>
            <a:grpSpLocks/>
          </p:cNvGrpSpPr>
          <p:nvPr/>
        </p:nvGrpSpPr>
        <p:grpSpPr bwMode="auto">
          <a:xfrm>
            <a:off x="6324600" y="3657600"/>
            <a:ext cx="2819400" cy="2443163"/>
            <a:chOff x="5943600" y="1524000"/>
            <a:chExt cx="2819400" cy="2443103"/>
          </a:xfrm>
        </p:grpSpPr>
        <p:cxnSp>
          <p:nvCxnSpPr>
            <p:cNvPr id="37893" name="Straight Connector 6"/>
            <p:cNvCxnSpPr>
              <a:cxnSpLocks noChangeShapeType="1"/>
            </p:cNvCxnSpPr>
            <p:nvPr/>
          </p:nvCxnSpPr>
          <p:spPr bwMode="auto">
            <a:xfrm rot="5400000">
              <a:off x="5334794" y="2666206"/>
              <a:ext cx="2286000" cy="1588"/>
            </a:xfrm>
            <a:prstGeom prst="line">
              <a:avLst/>
            </a:prstGeom>
            <a:noFill/>
            <a:ln w="9525" algn="in">
              <a:solidFill>
                <a:schemeClr val="tx1"/>
              </a:solidFill>
              <a:round/>
              <a:headEnd/>
              <a:tailEnd/>
            </a:ln>
          </p:spPr>
        </p:cxnSp>
        <p:cxnSp>
          <p:nvCxnSpPr>
            <p:cNvPr id="37894" name="Straight Connector 8"/>
            <p:cNvCxnSpPr>
              <a:cxnSpLocks noChangeShapeType="1"/>
            </p:cNvCxnSpPr>
            <p:nvPr/>
          </p:nvCxnSpPr>
          <p:spPr bwMode="auto">
            <a:xfrm>
              <a:off x="5943600" y="1905000"/>
              <a:ext cx="2590800" cy="1588"/>
            </a:xfrm>
            <a:prstGeom prst="line">
              <a:avLst/>
            </a:prstGeom>
            <a:noFill/>
            <a:ln w="9525" algn="in">
              <a:solidFill>
                <a:schemeClr val="tx1"/>
              </a:solidFill>
              <a:round/>
              <a:headEnd/>
              <a:tailEnd/>
            </a:ln>
          </p:spPr>
        </p:cxnSp>
        <p:sp>
          <p:nvSpPr>
            <p:cNvPr id="37895" name="TextBox 9"/>
            <p:cNvSpPr txBox="1">
              <a:spLocks noChangeArrowheads="1"/>
            </p:cNvSpPr>
            <p:nvPr/>
          </p:nvSpPr>
          <p:spPr bwMode="auto">
            <a:xfrm>
              <a:off x="6477000" y="1600200"/>
              <a:ext cx="2286000" cy="338554"/>
            </a:xfrm>
            <a:prstGeom prst="rect">
              <a:avLst/>
            </a:prstGeom>
            <a:noFill/>
            <a:ln w="9525">
              <a:noFill/>
              <a:miter lim="800000"/>
              <a:headEnd/>
              <a:tailEnd/>
            </a:ln>
          </p:spPr>
          <p:txBody>
            <a:bodyPr>
              <a:spAutoFit/>
            </a:bodyPr>
            <a:lstStyle/>
            <a:p>
              <a:r>
                <a:rPr lang="en-US" sz="1600"/>
                <a:t>T1 T2 T3 T4 …</a:t>
              </a:r>
            </a:p>
          </p:txBody>
        </p:sp>
        <p:sp>
          <p:nvSpPr>
            <p:cNvPr id="37896" name="TextBox 10"/>
            <p:cNvSpPr txBox="1">
              <a:spLocks noChangeArrowheads="1"/>
            </p:cNvSpPr>
            <p:nvPr/>
          </p:nvSpPr>
          <p:spPr bwMode="auto">
            <a:xfrm>
              <a:off x="6019800" y="1905000"/>
              <a:ext cx="457200" cy="1815882"/>
            </a:xfrm>
            <a:prstGeom prst="rect">
              <a:avLst/>
            </a:prstGeom>
            <a:noFill/>
            <a:ln w="9525">
              <a:noFill/>
              <a:miter lim="800000"/>
              <a:headEnd/>
              <a:tailEnd/>
            </a:ln>
          </p:spPr>
          <p:txBody>
            <a:bodyPr>
              <a:spAutoFit/>
            </a:bodyPr>
            <a:lstStyle/>
            <a:p>
              <a:pPr algn="ctr"/>
              <a:r>
                <a:rPr lang="en-US" sz="1600"/>
                <a:t>D1</a:t>
              </a:r>
            </a:p>
            <a:p>
              <a:pPr algn="ctr"/>
              <a:r>
                <a:rPr lang="en-US" sz="1600"/>
                <a:t>D2</a:t>
              </a:r>
            </a:p>
            <a:p>
              <a:pPr algn="ctr"/>
              <a:r>
                <a:rPr lang="en-US" sz="1600"/>
                <a:t>D3</a:t>
              </a:r>
            </a:p>
            <a:p>
              <a:pPr algn="ctr"/>
              <a:r>
                <a:rPr lang="en-US" sz="1600"/>
                <a:t>D4</a:t>
              </a:r>
            </a:p>
            <a:p>
              <a:pPr algn="ctr"/>
              <a:r>
                <a:rPr lang="en-US" sz="1600"/>
                <a:t>D5</a:t>
              </a:r>
            </a:p>
            <a:p>
              <a:pPr algn="ctr"/>
              <a:r>
                <a:rPr lang="en-US" sz="1600"/>
                <a:t>D6…</a:t>
              </a:r>
            </a:p>
          </p:txBody>
        </p:sp>
        <p:sp>
          <p:nvSpPr>
            <p:cNvPr id="12" name="TextBox 11"/>
            <p:cNvSpPr txBox="1"/>
            <p:nvPr/>
          </p:nvSpPr>
          <p:spPr>
            <a:xfrm>
              <a:off x="6477000" y="1904991"/>
              <a:ext cx="2133600" cy="2062112"/>
            </a:xfrm>
            <a:prstGeom prst="rect">
              <a:avLst/>
            </a:prstGeom>
            <a:noFill/>
          </p:spPr>
          <p:txBody>
            <a:bodyPr>
              <a:spAutoFit/>
            </a:bodyPr>
            <a:lstStyle/>
            <a:p>
              <a:pPr>
                <a:defRPr/>
              </a:pPr>
              <a:r>
                <a:rPr lang="en-US" sz="1600" dirty="0"/>
                <a:t>5    0  33   0  …</a:t>
              </a:r>
            </a:p>
            <a:p>
              <a:pPr>
                <a:defRPr/>
              </a:pPr>
              <a:r>
                <a:rPr lang="en-US" sz="1600" dirty="0"/>
                <a:t>0    0    8   0  …</a:t>
              </a:r>
            </a:p>
            <a:p>
              <a:pPr>
                <a:defRPr/>
              </a:pPr>
              <a:r>
                <a:rPr lang="en-US" sz="1600" dirty="0"/>
                <a:t>1    4    0   2  …</a:t>
              </a:r>
            </a:p>
            <a:p>
              <a:pPr marL="342900" indent="-342900">
                <a:defRPr/>
              </a:pPr>
              <a:r>
                <a:rPr lang="en-US" sz="1600" dirty="0"/>
                <a:t>0    3    0   4  …</a:t>
              </a:r>
            </a:p>
            <a:p>
              <a:pPr marL="342900" indent="-342900">
                <a:defRPr/>
              </a:pPr>
              <a:r>
                <a:rPr lang="en-US" sz="1600" dirty="0"/>
                <a:t>0    1    0   0  …</a:t>
              </a:r>
            </a:p>
            <a:p>
              <a:pPr marL="342900" indent="-342900">
                <a:buFontTx/>
                <a:buAutoNum type="arabicPlain" startAt="5"/>
                <a:defRPr/>
              </a:pPr>
              <a:r>
                <a:rPr lang="en-US" sz="1600" dirty="0"/>
                <a:t>3    2   0  …</a:t>
              </a:r>
            </a:p>
            <a:p>
              <a:pPr marL="342900" indent="-342900">
                <a:defRPr/>
              </a:pPr>
              <a:endParaRPr lang="en-US" sz="1600" dirty="0"/>
            </a:p>
            <a:p>
              <a:pPr marL="342900" indent="-342900">
                <a:defRPr/>
              </a:pPr>
              <a:endParaRPr lang="en-US" sz="1600" dirty="0"/>
            </a:p>
          </p:txBody>
        </p:sp>
      </p:grpSp>
    </p:spTree>
    <p:extLst>
      <p:ext uri="{BB962C8B-B14F-4D97-AF65-F5344CB8AC3E}">
        <p14:creationId xmlns:p14="http://schemas.microsoft.com/office/powerpoint/2010/main" val="149293925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294967295"/>
          </p:nvPr>
        </p:nvSpPr>
        <p:spPr>
          <a:xfrm>
            <a:off x="6553200" y="6248400"/>
            <a:ext cx="2133600" cy="457200"/>
          </a:xfrm>
          <a:prstGeom prst="rect">
            <a:avLst/>
          </a:prstGeom>
        </p:spPr>
        <p:txBody>
          <a:bodyPr/>
          <a:lstStyle/>
          <a:p>
            <a:fld id="{8DD97CA5-A481-EC40-8162-5CAB881BF3C7}" type="slidenum">
              <a:rPr lang="en-US"/>
              <a:pPr/>
              <a:t>63</a:t>
            </a:fld>
            <a:endParaRPr lang="en-US"/>
          </a:p>
        </p:txBody>
      </p:sp>
      <p:pic>
        <p:nvPicPr>
          <p:cNvPr id="724994" name="Picture 2" descr="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600200"/>
            <a:ext cx="5041353" cy="44164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143000" y="1219200"/>
            <a:ext cx="1905000" cy="923330"/>
          </a:xfrm>
          <a:prstGeom prst="rect">
            <a:avLst/>
          </a:prstGeom>
          <a:noFill/>
        </p:spPr>
        <p:txBody>
          <a:bodyPr wrap="square" rtlCol="0">
            <a:spAutoFit/>
          </a:bodyPr>
          <a:lstStyle/>
          <a:p>
            <a:r>
              <a:rPr lang="en-US" dirty="0" smtClean="0"/>
              <a:t>Social Networks &amp; Visual Analytics</a:t>
            </a:r>
            <a:endParaRPr lang="en-US" dirty="0"/>
          </a:p>
        </p:txBody>
      </p:sp>
    </p:spTree>
    <p:extLst>
      <p:ext uri="{BB962C8B-B14F-4D97-AF65-F5344CB8AC3E}">
        <p14:creationId xmlns:p14="http://schemas.microsoft.com/office/powerpoint/2010/main" val="318200748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star tre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mage result for star tre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3" name="Picture 5" descr="C:\Users\baronjr\AppData\Local\Microsoft\Windows\Temporary Internet Files\Content.Outlook\TXM6BKGZ\predictive_coding_3.0_very_larg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332232"/>
            <a:ext cx="8534400" cy="6193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68781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baronjr\Pictures\GrossmanCormackRichmond.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85057"/>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632687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dirty="0"/>
          </a:p>
        </p:txBody>
      </p:sp>
      <p:pic>
        <p:nvPicPr>
          <p:cNvPr id="20482" name="Picture 2" descr="C:\Users\baronjr\Pictures\Richmondtab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381000"/>
            <a:ext cx="8128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688795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877" y="638978"/>
            <a:ext cx="8449937" cy="5761821"/>
          </a:xfrm>
          <a:prstGeom prst="rect">
            <a:avLst/>
          </a:prstGeom>
        </p:spPr>
      </p:pic>
      <p:sp>
        <p:nvSpPr>
          <p:cNvPr id="3" name="TextBox 2"/>
          <p:cNvSpPr txBox="1"/>
          <p:nvPr/>
        </p:nvSpPr>
        <p:spPr>
          <a:xfrm>
            <a:off x="1200839" y="738130"/>
            <a:ext cx="6488934" cy="369332"/>
          </a:xfrm>
          <a:prstGeom prst="rect">
            <a:avLst/>
          </a:prstGeom>
          <a:noFill/>
        </p:spPr>
        <p:txBody>
          <a:bodyPr wrap="square" rtlCol="0">
            <a:spAutoFit/>
          </a:bodyPr>
          <a:lstStyle/>
          <a:p>
            <a:r>
              <a:rPr lang="en-US" dirty="0" smtClean="0"/>
              <a:t>I</a:t>
            </a:r>
            <a:endParaRPr lang="en-US" dirty="0"/>
          </a:p>
        </p:txBody>
      </p:sp>
    </p:spTree>
    <p:extLst>
      <p:ext uri="{BB962C8B-B14F-4D97-AF65-F5344CB8AC3E}">
        <p14:creationId xmlns:p14="http://schemas.microsoft.com/office/powerpoint/2010/main" val="125999906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990600"/>
            <a:ext cx="7086600" cy="1676400"/>
          </a:xfrm>
        </p:spPr>
        <p:txBody>
          <a:bodyPr>
            <a:normAutofit fontScale="90000"/>
          </a:bodyPr>
          <a:lstStyle/>
          <a:p>
            <a:r>
              <a:rPr lang="en-US" sz="2800" b="1" dirty="0"/>
              <a:t>Judicial endorsement of predictive </a:t>
            </a:r>
            <a:br>
              <a:rPr lang="en-US" sz="2800" b="1" dirty="0"/>
            </a:br>
            <a:r>
              <a:rPr lang="en-US" sz="2800" b="1" dirty="0"/>
              <a:t>analytics in document review by Judge Peck in </a:t>
            </a:r>
            <a:r>
              <a:rPr lang="en-US" sz="2800" b="1" i="1" dirty="0"/>
              <a:t>da Silva Moore v. </a:t>
            </a:r>
            <a:r>
              <a:rPr lang="en-US" sz="2800" b="1" i="1" dirty="0" err="1"/>
              <a:t>Publicis</a:t>
            </a:r>
            <a:r>
              <a:rPr lang="en-US" sz="2800" b="1" i="1" dirty="0"/>
              <a:t/>
            </a:r>
            <a:br>
              <a:rPr lang="en-US" sz="2800" b="1" i="1" dirty="0"/>
            </a:br>
            <a:r>
              <a:rPr lang="en-US" sz="2800" b="1" i="1" dirty="0" err="1"/>
              <a:t> Groupe</a:t>
            </a:r>
            <a:r>
              <a:rPr lang="en-US" sz="2800" b="1" dirty="0"/>
              <a:t> (SDNY Feb. 24, 2012)</a:t>
            </a:r>
            <a:endParaRPr lang="en-US" sz="2800" b="1" i="1" dirty="0"/>
          </a:p>
        </p:txBody>
      </p:sp>
      <p:sp>
        <p:nvSpPr>
          <p:cNvPr id="3" name="Subtitle 2"/>
          <p:cNvSpPr>
            <a:spLocks noGrp="1"/>
          </p:cNvSpPr>
          <p:nvPr>
            <p:ph type="body" sz="quarter" idx="12"/>
          </p:nvPr>
        </p:nvSpPr>
        <p:spPr>
          <a:xfrm>
            <a:off x="685800" y="2819400"/>
            <a:ext cx="7799832" cy="3279648"/>
          </a:xfrm>
        </p:spPr>
        <p:txBody>
          <a:bodyPr>
            <a:normAutofit/>
          </a:bodyPr>
          <a:lstStyle/>
          <a:p>
            <a:pPr marL="118872" indent="0" algn="l">
              <a:buClrTx/>
              <a:buNone/>
            </a:pPr>
            <a:r>
              <a:rPr lang="en-US" sz="1800" dirty="0" smtClean="0"/>
              <a:t>This opinion appears to be the first in which a Court has approved of the use of computer-assisted review. . . . What the Bar should take away from this Opinion is that computer-assisted review is an available tool and should be seriously considered for use in large-data-volume cases where it may save the producing party (or both parties) significant amounts of legal fees in document review.  Counsel no longer have to worry about being the ‘first’ or ‘guinea pig’ for judicial acceptance of computer-assisted review . . . Computer-assisted review can now be considered judicially-approved for use in appropriate cases.</a:t>
            </a:r>
            <a:endParaRPr lang="en-US" sz="1800" dirty="0"/>
          </a:p>
        </p:txBody>
      </p:sp>
      <p:sp>
        <p:nvSpPr>
          <p:cNvPr id="5" name="Footer Placeholder 4"/>
          <p:cNvSpPr>
            <a:spLocks noGrp="1"/>
          </p:cNvSpPr>
          <p:nvPr>
            <p:ph type="ftr" sz="quarter" idx="10"/>
          </p:nvPr>
        </p:nvSpPr>
        <p:spPr/>
        <p:txBody>
          <a:bodyPr/>
          <a:lstStyle/>
          <a:p>
            <a:pPr>
              <a:defRPr/>
            </a:pPr>
            <a:r>
              <a:rPr lang="en-US" altLang="en-US" smtClean="0"/>
              <a:t>(c) Jason R. Baron 2013</a:t>
            </a:r>
            <a:endParaRPr lang="en-US" altLang="en-US"/>
          </a:p>
        </p:txBody>
      </p:sp>
    </p:spTree>
    <p:extLst>
      <p:ext uri="{BB962C8B-B14F-4D97-AF65-F5344CB8AC3E}">
        <p14:creationId xmlns:p14="http://schemas.microsoft.com/office/powerpoint/2010/main" val="24790683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90600" y="1447800"/>
            <a:ext cx="7772400" cy="4401205"/>
          </a:xfrm>
          <a:prstGeom prst="rect">
            <a:avLst/>
          </a:prstGeom>
        </p:spPr>
        <p:txBody>
          <a:bodyPr wrap="square">
            <a:spAutoFit/>
          </a:bodyPr>
          <a:lstStyle/>
          <a:p>
            <a:endParaRPr lang="en-US" sz="2000" dirty="0" smtClean="0"/>
          </a:p>
          <a:p>
            <a:r>
              <a:rPr lang="en-US" sz="2000" dirty="0" smtClean="0"/>
              <a:t>“This Opinion appears to be the first in which a Court has approved of the use of computer-assisted review. That does not mean computer-assisted review must be used in all cases, or that the exact ESI protocol approved here will be appropriate in all future cases that utilize computer-assisted review. . . . What the Bar should take away from this Opinion is that computer-assisted review is an available tool and should be seriously considered for use in large-data-volume cases where it may save the producing party (or both parties) significant amounts of legal fees in document review. Counsel no longer have to worry about being the “first” or “guinea pig” for judicial acceptance of computer-assisted review. . . . Computer-assisted review now can be considered judicially-approved for use in appropriate cases.</a:t>
            </a:r>
            <a:endParaRPr lang="en-US" sz="2000" dirty="0"/>
          </a:p>
        </p:txBody>
      </p:sp>
      <p:sp>
        <p:nvSpPr>
          <p:cNvPr id="3" name="TextBox 2"/>
          <p:cNvSpPr txBox="1"/>
          <p:nvPr/>
        </p:nvSpPr>
        <p:spPr>
          <a:xfrm>
            <a:off x="1447800" y="609600"/>
            <a:ext cx="6629400" cy="923330"/>
          </a:xfrm>
          <a:prstGeom prst="rect">
            <a:avLst/>
          </a:prstGeom>
          <a:noFill/>
        </p:spPr>
        <p:txBody>
          <a:bodyPr wrap="square" rtlCol="0">
            <a:spAutoFit/>
          </a:bodyPr>
          <a:lstStyle/>
          <a:p>
            <a:endParaRPr lang="en-US" b="1" dirty="0" smtClean="0"/>
          </a:p>
          <a:p>
            <a:r>
              <a:rPr lang="en-US" b="1" dirty="0" smtClean="0"/>
              <a:t>Da Silva Moore vs. </a:t>
            </a:r>
            <a:r>
              <a:rPr lang="en-US" b="1" dirty="0" err="1" smtClean="0"/>
              <a:t>Publicis Groupe</a:t>
            </a:r>
            <a:r>
              <a:rPr lang="en-US" b="1" dirty="0" smtClean="0"/>
              <a:t> &amp; MSL Group, 287 F.R.D. 182 (S.D. N.Y. 2012) (Peck, Magistrate Judge)</a:t>
            </a:r>
            <a:endParaRPr lang="en-US" b="1" dirty="0"/>
          </a:p>
        </p:txBody>
      </p:sp>
    </p:spTree>
    <p:extLst>
      <p:ext uri="{BB962C8B-B14F-4D97-AF65-F5344CB8AC3E}">
        <p14:creationId xmlns:p14="http://schemas.microsoft.com/office/powerpoint/2010/main" val="10211714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Rectangle 2"/>
          <p:cNvSpPr>
            <a:spLocks noGrp="1" noChangeArrowheads="1"/>
          </p:cNvSpPr>
          <p:nvPr>
            <p:ph type="ctrTitle"/>
          </p:nvPr>
        </p:nvSpPr>
        <p:spPr>
          <a:xfrm>
            <a:off x="381000" y="466725"/>
            <a:ext cx="8763000" cy="1971675"/>
          </a:xfrm>
        </p:spPr>
        <p:txBody>
          <a:bodyPr/>
          <a:lstStyle/>
          <a:p>
            <a:pPr algn="l"/>
            <a:r>
              <a:rPr lang="en-US" altLang="en-US" sz="2800" dirty="0" smtClean="0"/>
              <a:t>				A </a:t>
            </a:r>
            <a:r>
              <a:rPr lang="en-US" altLang="en-US" sz="2800" dirty="0"/>
              <a:t>New Legal Term of Art Under </a:t>
            </a:r>
            <a:r>
              <a:rPr lang="en-US" altLang="en-US" sz="2800" dirty="0" smtClean="0"/>
              <a:t>			          the </a:t>
            </a:r>
            <a:r>
              <a:rPr lang="en-US" altLang="en-US" sz="2800" dirty="0"/>
              <a:t>Federal Rules of Civil </a:t>
            </a:r>
            <a:r>
              <a:rPr lang="en-US" altLang="en-US" sz="2800" dirty="0" smtClean="0"/>
              <a:t>					Procedure: </a:t>
            </a:r>
            <a:br>
              <a:rPr lang="en-US" altLang="en-US" sz="2800" dirty="0" smtClean="0"/>
            </a:br>
            <a:r>
              <a:rPr lang="en-US" altLang="en-US" sz="2800" i="1" dirty="0" smtClean="0"/>
              <a:t>				Electronically Stored </a:t>
            </a:r>
            <a:r>
              <a:rPr lang="en-US" altLang="en-US" sz="2800" i="1" dirty="0"/>
              <a:t>Information</a:t>
            </a:r>
            <a:r>
              <a:rPr lang="en-US" altLang="en-US" sz="2800" dirty="0" smtClean="0"/>
              <a:t> 				or “</a:t>
            </a:r>
            <a:r>
              <a:rPr lang="en-US" altLang="en-US" sz="2800" dirty="0"/>
              <a:t>ESI”</a:t>
            </a:r>
          </a:p>
        </p:txBody>
      </p:sp>
      <p:sp>
        <p:nvSpPr>
          <p:cNvPr id="478211" name="Rectangle 3"/>
          <p:cNvSpPr>
            <a:spLocks noGrp="1" noChangeArrowheads="1"/>
          </p:cNvSpPr>
          <p:nvPr>
            <p:ph type="subTitle" idx="1"/>
          </p:nvPr>
        </p:nvSpPr>
        <p:spPr>
          <a:xfrm>
            <a:off x="304800" y="3048000"/>
            <a:ext cx="6934200" cy="3505200"/>
          </a:xfrm>
        </p:spPr>
        <p:txBody>
          <a:bodyPr/>
          <a:lstStyle/>
          <a:p>
            <a:pPr algn="l">
              <a:buFontTx/>
              <a:buNone/>
            </a:pPr>
            <a:r>
              <a:rPr lang="en-US" altLang="en-US" sz="2000" dirty="0"/>
              <a:t>“Electronically stored information”: </a:t>
            </a:r>
          </a:p>
          <a:p>
            <a:pPr marL="344488" lvl="1" indent="0">
              <a:buFontTx/>
              <a:buChar char="-"/>
            </a:pPr>
            <a:r>
              <a:rPr lang="en-US" altLang="en-US" sz="1800" i="1" dirty="0"/>
              <a:t>The wide variety of computer systems currently in use, and the rapidity of technological </a:t>
            </a:r>
            <a:r>
              <a:rPr lang="en-US" altLang="en-US" sz="1800" i="1" dirty="0" smtClean="0"/>
              <a:t>change, counsel </a:t>
            </a:r>
            <a:r>
              <a:rPr lang="en-US" altLang="en-US" sz="1800" i="1" dirty="0"/>
              <a:t>against a limiting or precise definition of ESI…A common example [is] email … The rule … [is intended] to encompass future developments in computer technology.  </a:t>
            </a:r>
            <a:endParaRPr lang="en-US" altLang="en-US" sz="1800" i="1" dirty="0" smtClean="0"/>
          </a:p>
          <a:p>
            <a:pPr marL="344488" lvl="1" indent="0">
              <a:buFontTx/>
              <a:buChar char="-"/>
            </a:pPr>
            <a:r>
              <a:rPr lang="en-US" altLang="en-US" sz="1800" i="1" dirty="0" smtClean="0"/>
              <a:t>--</a:t>
            </a:r>
            <a:r>
              <a:rPr lang="en-US" altLang="en-US" sz="1800" i="1" dirty="0"/>
              <a:t>Advisory Committee Notes to Rule 34(a), 2006 Amendments</a:t>
            </a:r>
          </a:p>
        </p:txBody>
      </p:sp>
      <p:sp>
        <p:nvSpPr>
          <p:cNvPr id="478212" name="Rectangle 4"/>
          <p:cNvSpPr>
            <a:spLocks noChangeArrowheads="1"/>
          </p:cNvSpPr>
          <p:nvPr/>
        </p:nvSpPr>
        <p:spPr bwMode="auto">
          <a:xfrm>
            <a:off x="914400" y="5410200"/>
            <a:ext cx="6172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en-US"/>
          </a:p>
        </p:txBody>
      </p:sp>
      <p:sp>
        <p:nvSpPr>
          <p:cNvPr id="478213" name="Rectangle 5"/>
          <p:cNvSpPr>
            <a:spLocks noChangeArrowheads="1"/>
          </p:cNvSpPr>
          <p:nvPr/>
        </p:nvSpPr>
        <p:spPr bwMode="auto">
          <a:xfrm>
            <a:off x="738188" y="5089525"/>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p>
        </p:txBody>
      </p:sp>
    </p:spTree>
    <p:extLst>
      <p:ext uri="{BB962C8B-B14F-4D97-AF65-F5344CB8AC3E}">
        <p14:creationId xmlns:p14="http://schemas.microsoft.com/office/powerpoint/2010/main" val="113999106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sz="4000" b="1" dirty="0" smtClean="0"/>
              <a:t>The </a:t>
            </a:r>
            <a:r>
              <a:rPr lang="en-US" sz="4000" b="1" dirty="0" err="1" smtClean="0"/>
              <a:t>da</a:t>
            </a:r>
            <a:r>
              <a:rPr lang="en-US" sz="4000" b="1" dirty="0" smtClean="0"/>
              <a:t> Silva Moore Protocol</a:t>
            </a:r>
            <a:endParaRPr lang="en-US" sz="4000" b="1" dirty="0"/>
          </a:p>
        </p:txBody>
      </p:sp>
      <p:sp>
        <p:nvSpPr>
          <p:cNvPr id="50179" name="Rectangle 3"/>
          <p:cNvSpPr>
            <a:spLocks noGrp="1" noChangeArrowheads="1"/>
          </p:cNvSpPr>
          <p:nvPr>
            <p:ph idx="1"/>
          </p:nvPr>
        </p:nvSpPr>
        <p:spPr>
          <a:xfrm>
            <a:off x="457200" y="2133600"/>
            <a:ext cx="5486400" cy="3997324"/>
          </a:xfrm>
        </p:spPr>
        <p:txBody>
          <a:bodyPr/>
          <a:lstStyle/>
          <a:p>
            <a:pPr>
              <a:buClr>
                <a:schemeClr val="tx2"/>
              </a:buClr>
              <a:buSzPct val="200000"/>
              <a:buFont typeface="Arial" pitchFamily="34" charset="0"/>
              <a:buChar char="•"/>
            </a:pPr>
            <a:r>
              <a:rPr lang="en-US" dirty="0" smtClean="0"/>
              <a:t>Supervised learning</a:t>
            </a:r>
          </a:p>
          <a:p>
            <a:pPr lvl="1">
              <a:buClr>
                <a:schemeClr val="tx2">
                  <a:lumMod val="60000"/>
                  <a:lumOff val="40000"/>
                </a:schemeClr>
              </a:buClr>
              <a:buSzPct val="150000"/>
              <a:buFont typeface="Arial" pitchFamily="34" charset="0"/>
              <a:buChar char="•"/>
            </a:pPr>
            <a:r>
              <a:rPr lang="en-US" dirty="0" smtClean="0"/>
              <a:t>Random sampling </a:t>
            </a:r>
          </a:p>
          <a:p>
            <a:pPr lvl="1">
              <a:buClr>
                <a:schemeClr val="tx2">
                  <a:lumMod val="60000"/>
                  <a:lumOff val="40000"/>
                </a:schemeClr>
              </a:buClr>
              <a:buSzPct val="150000"/>
              <a:buFont typeface="Arial" pitchFamily="34" charset="0"/>
              <a:buChar char="•"/>
            </a:pPr>
            <a:r>
              <a:rPr lang="en-US" dirty="0" smtClean="0"/>
              <a:t>Establishment of seed set</a:t>
            </a:r>
          </a:p>
          <a:p>
            <a:pPr lvl="1">
              <a:buClr>
                <a:schemeClr val="tx2">
                  <a:lumMod val="60000"/>
                  <a:lumOff val="40000"/>
                </a:schemeClr>
              </a:buClr>
              <a:buSzPct val="120000"/>
              <a:buFont typeface="Arial" pitchFamily="34" charset="0"/>
              <a:buChar char="•"/>
            </a:pPr>
            <a:r>
              <a:rPr lang="en-US" sz="3600" b="1" dirty="0" smtClean="0"/>
              <a:t>Issue tags</a:t>
            </a:r>
          </a:p>
          <a:p>
            <a:pPr lvl="1">
              <a:buClr>
                <a:schemeClr val="tx2">
                  <a:lumMod val="60000"/>
                  <a:lumOff val="40000"/>
                </a:schemeClr>
              </a:buClr>
              <a:buSzPct val="150000"/>
              <a:buFont typeface="Arial" pitchFamily="34" charset="0"/>
              <a:buChar char="•"/>
            </a:pPr>
            <a:r>
              <a:rPr lang="en-US" dirty="0" smtClean="0"/>
              <a:t>Iteration</a:t>
            </a:r>
          </a:p>
          <a:p>
            <a:pPr lvl="1">
              <a:buClr>
                <a:schemeClr val="tx2">
                  <a:lumMod val="60000"/>
                  <a:lumOff val="40000"/>
                </a:schemeClr>
              </a:buClr>
              <a:buSzPct val="150000"/>
              <a:buFont typeface="Arial" pitchFamily="34" charset="0"/>
              <a:buChar char="•"/>
            </a:pPr>
            <a:r>
              <a:rPr lang="en-US" dirty="0" smtClean="0"/>
              <a:t>Random sampling of docs deemed irrelevant</a:t>
            </a:r>
          </a:p>
        </p:txBody>
      </p:sp>
      <p:pic>
        <p:nvPicPr>
          <p:cNvPr id="8" name="Picture 7" descr="ailj-wordcloud2.tiff"/>
          <p:cNvPicPr>
            <a:picLocks noChangeAspect="1"/>
          </p:cNvPicPr>
          <p:nvPr/>
        </p:nvPicPr>
        <p:blipFill>
          <a:blip r:embed="rId2" cstate="print"/>
          <a:stretch>
            <a:fillRect/>
          </a:stretch>
        </p:blipFill>
        <p:spPr>
          <a:xfrm>
            <a:off x="5884734" y="2057400"/>
            <a:ext cx="3259266" cy="3352800"/>
          </a:xfrm>
          <a:prstGeom prst="rect">
            <a:avLst/>
          </a:prstGeom>
        </p:spPr>
      </p:pic>
      <p:sp>
        <p:nvSpPr>
          <p:cNvPr id="2" name="Footer Placeholder 1"/>
          <p:cNvSpPr>
            <a:spLocks noGrp="1"/>
          </p:cNvSpPr>
          <p:nvPr>
            <p:ph type="ftr" sz="quarter" idx="10"/>
          </p:nvPr>
        </p:nvSpPr>
        <p:spPr/>
        <p:txBody>
          <a:bodyPr/>
          <a:lstStyle/>
          <a:p>
            <a:pPr>
              <a:defRPr/>
            </a:pPr>
            <a:r>
              <a:rPr lang="en-US" altLang="en-US" smtClean="0"/>
              <a:t>(c) Jason R. Baron 2013</a:t>
            </a:r>
            <a:endParaRPr lang="en-US" altLang="en-US"/>
          </a:p>
        </p:txBody>
      </p:sp>
    </p:spTree>
    <p:extLst>
      <p:ext uri="{BB962C8B-B14F-4D97-AF65-F5344CB8AC3E}">
        <p14:creationId xmlns:p14="http://schemas.microsoft.com/office/powerpoint/2010/main" val="109913419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4"/>
          <p:cNvSpPr>
            <a:spLocks noGrp="1" noChangeArrowheads="1"/>
          </p:cNvSpPr>
          <p:nvPr>
            <p:ph type="title"/>
          </p:nvPr>
        </p:nvSpPr>
        <p:spPr>
          <a:xfrm>
            <a:off x="685800" y="990600"/>
            <a:ext cx="7795258" cy="819195"/>
          </a:xfrm>
        </p:spPr>
        <p:txBody>
          <a:bodyPr>
            <a:normAutofit fontScale="90000"/>
          </a:bodyPr>
          <a:lstStyle/>
          <a:p>
            <a:pPr algn="l" eaLnBrk="1" hangingPunct="1"/>
            <a:r>
              <a:rPr lang="en-US" sz="3600" b="1" dirty="0" smtClean="0"/>
              <a:t>Two approaches to selecting the seed set</a:t>
            </a:r>
          </a:p>
        </p:txBody>
      </p:sp>
      <p:sp>
        <p:nvSpPr>
          <p:cNvPr id="23555" name="Rectangle 5"/>
          <p:cNvSpPr>
            <a:spLocks noGrp="1" noChangeArrowheads="1"/>
          </p:cNvSpPr>
          <p:nvPr>
            <p:ph type="body" sz="quarter" idx="12"/>
          </p:nvPr>
        </p:nvSpPr>
        <p:spPr>
          <a:xfrm>
            <a:off x="685800" y="2057400"/>
            <a:ext cx="7799832" cy="4041648"/>
          </a:xfrm>
        </p:spPr>
        <p:txBody>
          <a:bodyPr>
            <a:normAutofit/>
          </a:bodyPr>
          <a:lstStyle/>
          <a:p>
            <a:pPr marL="118872" indent="0" algn="l" eaLnBrk="1" hangingPunct="1">
              <a:lnSpc>
                <a:spcPct val="80000"/>
              </a:lnSpc>
              <a:buClrTx/>
              <a:buNone/>
            </a:pPr>
            <a:r>
              <a:rPr lang="en-US" sz="1600" b="1" dirty="0" smtClean="0"/>
              <a:t>Random selection</a:t>
            </a:r>
            <a:r>
              <a:rPr lang="en-US" sz="1600" dirty="0" smtClean="0"/>
              <a:t>: documents selected at random from the collection, coded as relevant or not, and fed to the learning system</a:t>
            </a:r>
          </a:p>
          <a:p>
            <a:pPr marL="118872" indent="0" algn="l" eaLnBrk="1" hangingPunct="1">
              <a:lnSpc>
                <a:spcPct val="80000"/>
              </a:lnSpc>
              <a:spcBef>
                <a:spcPts val="0"/>
              </a:spcBef>
              <a:buClrTx/>
              <a:buNone/>
            </a:pPr>
            <a:r>
              <a:rPr lang="en-US" sz="1600" dirty="0" smtClean="0"/>
              <a:t>	Problem:  </a:t>
            </a:r>
            <a:r>
              <a:rPr lang="en-US" sz="1600" i="1" dirty="0" smtClean="0"/>
              <a:t>may miss certain types of relevant docs that</a:t>
            </a:r>
          </a:p>
          <a:p>
            <a:pPr marL="118872" indent="0" algn="l" eaLnBrk="1" hangingPunct="1">
              <a:lnSpc>
                <a:spcPct val="80000"/>
              </a:lnSpc>
              <a:buClrTx/>
              <a:buNone/>
            </a:pPr>
            <a:r>
              <a:rPr lang="en-US" sz="1600" i="1" dirty="0" smtClean="0"/>
              <a:t>		 are rare in the collection and therefore </a:t>
            </a:r>
          </a:p>
          <a:p>
            <a:pPr marL="118872" indent="0" algn="l" eaLnBrk="1" hangingPunct="1">
              <a:lnSpc>
                <a:spcPct val="80000"/>
              </a:lnSpc>
              <a:buClrTx/>
              <a:buNone/>
            </a:pPr>
            <a:r>
              <a:rPr lang="en-US" sz="1600" i="1" dirty="0" smtClean="0"/>
              <a:t>		 unrepresented in a random sample</a:t>
            </a:r>
          </a:p>
          <a:p>
            <a:pPr marL="118872" indent="0" algn="l" eaLnBrk="1" hangingPunct="1">
              <a:lnSpc>
                <a:spcPct val="80000"/>
              </a:lnSpc>
              <a:buClrTx/>
              <a:buNone/>
            </a:pPr>
            <a:r>
              <a:rPr lang="en-US" sz="1600" b="1" dirty="0" smtClean="0"/>
              <a:t>Judgmental selection</a:t>
            </a:r>
            <a:r>
              <a:rPr lang="en-US" sz="1600" dirty="0" smtClean="0"/>
              <a:t>: documents are selected by an expert, using prior knowledge, or ad hoc searches, or other advanced tools, and then fed to the learning system</a:t>
            </a:r>
          </a:p>
          <a:p>
            <a:pPr marL="118872" indent="0" algn="l" eaLnBrk="1" hangingPunct="1">
              <a:lnSpc>
                <a:spcPct val="80000"/>
              </a:lnSpc>
              <a:spcBef>
                <a:spcPts val="0"/>
              </a:spcBef>
              <a:buClrTx/>
              <a:buNone/>
            </a:pPr>
            <a:r>
              <a:rPr lang="en-US" sz="1600" dirty="0" smtClean="0"/>
              <a:t>	Problem:   </a:t>
            </a:r>
            <a:r>
              <a:rPr lang="en-US" sz="1600" i="1" dirty="0" smtClean="0"/>
              <a:t>may miss certain types of relevant documents</a:t>
            </a:r>
          </a:p>
          <a:p>
            <a:pPr marL="118872" indent="0" algn="l" eaLnBrk="1" hangingPunct="1">
              <a:lnSpc>
                <a:spcPct val="80000"/>
              </a:lnSpc>
              <a:buClrTx/>
              <a:buNone/>
            </a:pPr>
            <a:r>
              <a:rPr lang="en-US" sz="1600" i="1" dirty="0" smtClean="0"/>
              <a:t>		  that are overlooked by the expert, or not </a:t>
            </a:r>
          </a:p>
          <a:p>
            <a:pPr marL="118872" indent="0" algn="l" eaLnBrk="1" hangingPunct="1">
              <a:lnSpc>
                <a:spcPct val="80000"/>
              </a:lnSpc>
              <a:buClrTx/>
              <a:buNone/>
            </a:pPr>
            <a:r>
              <a:rPr lang="en-US" sz="1600" i="1" dirty="0" smtClean="0"/>
              <a:t>		  identified by the search and analytic tools</a:t>
            </a:r>
          </a:p>
          <a:p>
            <a:pPr marL="118872" indent="0" algn="l" eaLnBrk="1" hangingPunct="1">
              <a:lnSpc>
                <a:spcPct val="80000"/>
              </a:lnSpc>
              <a:buClrTx/>
              <a:buNone/>
            </a:pPr>
            <a:endParaRPr lang="en-US" sz="1600" i="1" dirty="0" smtClean="0"/>
          </a:p>
          <a:p>
            <a:pPr marL="118872" indent="0" algn="l" eaLnBrk="1" hangingPunct="1">
              <a:lnSpc>
                <a:spcPct val="80000"/>
              </a:lnSpc>
              <a:buClrTx/>
              <a:buNone/>
            </a:pPr>
            <a:r>
              <a:rPr lang="en-US" sz="1200" i="1" dirty="0" smtClean="0"/>
              <a:t>Source:</a:t>
            </a:r>
            <a:r>
              <a:rPr lang="en-US" sz="1200" dirty="0" smtClean="0"/>
              <a:t>   M. Grossman ABA </a:t>
            </a:r>
            <a:r>
              <a:rPr lang="en-US" sz="1200" dirty="0" err="1" smtClean="0"/>
              <a:t>Slideset</a:t>
            </a:r>
            <a:r>
              <a:rPr lang="en-US" sz="1200" dirty="0" smtClean="0"/>
              <a:t> 2012</a:t>
            </a:r>
          </a:p>
        </p:txBody>
      </p:sp>
      <p:sp>
        <p:nvSpPr>
          <p:cNvPr id="3" name="Footer Placeholder 2"/>
          <p:cNvSpPr>
            <a:spLocks noGrp="1"/>
          </p:cNvSpPr>
          <p:nvPr>
            <p:ph type="ftr" sz="quarter" idx="10"/>
          </p:nvPr>
        </p:nvSpPr>
        <p:spPr/>
        <p:txBody>
          <a:bodyPr/>
          <a:lstStyle/>
          <a:p>
            <a:pPr>
              <a:defRPr/>
            </a:pPr>
            <a:r>
              <a:rPr lang="en-US" altLang="en-US" smtClean="0"/>
              <a:t>(c) Jason R. Baron 2013</a:t>
            </a:r>
            <a:endParaRPr lang="en-US" altLang="en-US"/>
          </a:p>
        </p:txBody>
      </p:sp>
    </p:spTree>
    <p:extLst>
      <p:ext uri="{BB962C8B-B14F-4D97-AF65-F5344CB8AC3E}">
        <p14:creationId xmlns:p14="http://schemas.microsoft.com/office/powerpoint/2010/main" val="209181867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143000"/>
            <a:ext cx="8458200" cy="274638"/>
          </a:xfrm>
        </p:spPr>
        <p:txBody>
          <a:bodyPr>
            <a:normAutofit fontScale="90000"/>
          </a:bodyPr>
          <a:lstStyle/>
          <a:p>
            <a:r>
              <a:rPr lang="en-US" dirty="0" smtClean="0"/>
              <a:t>Two Important Open Questions as of 2011</a:t>
            </a:r>
            <a:br>
              <a:rPr lang="en-US" dirty="0" smtClean="0"/>
            </a:br>
            <a:r>
              <a:rPr lang="en-US" dirty="0" smtClean="0"/>
              <a:t>When the Legal Track ended</a:t>
            </a:r>
            <a:endParaRPr lang="en-US" dirty="0"/>
          </a:p>
        </p:txBody>
      </p:sp>
      <p:sp>
        <p:nvSpPr>
          <p:cNvPr id="3" name="Content Placeholder 2"/>
          <p:cNvSpPr>
            <a:spLocks noGrp="1"/>
          </p:cNvSpPr>
          <p:nvPr>
            <p:ph idx="1"/>
          </p:nvPr>
        </p:nvSpPr>
        <p:spPr>
          <a:xfrm>
            <a:off x="457200" y="2590800"/>
            <a:ext cx="8229600" cy="3535363"/>
          </a:xfrm>
        </p:spPr>
        <p:txBody>
          <a:bodyPr/>
          <a:lstStyle/>
          <a:p>
            <a:r>
              <a:rPr lang="en-US" dirty="0" smtClean="0"/>
              <a:t>Should lawyers use “seed sets” for training?</a:t>
            </a:r>
          </a:p>
          <a:p>
            <a:r>
              <a:rPr lang="en-US" dirty="0" smtClean="0"/>
              <a:t>Should lawyers rely on random sampling for the seed set vs. using known relevant documents (some of which may be privileged)</a:t>
            </a:r>
          </a:p>
          <a:p>
            <a:pPr marL="0" indent="0">
              <a:buNone/>
            </a:pPr>
            <a:endParaRPr lang="en-US" dirty="0"/>
          </a:p>
        </p:txBody>
      </p:sp>
    </p:spTree>
    <p:extLst>
      <p:ext uri="{BB962C8B-B14F-4D97-AF65-F5344CB8AC3E}">
        <p14:creationId xmlns:p14="http://schemas.microsoft.com/office/powerpoint/2010/main" val="367696404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500"/>
            <a:ext cx="8229600" cy="1562100"/>
          </a:xfrm>
        </p:spPr>
        <p:txBody>
          <a:bodyPr>
            <a:normAutofit fontScale="90000"/>
          </a:bodyPr>
          <a:lstStyle/>
          <a:p>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smtClean="0"/>
              <a:t/>
            </a:r>
            <a:br>
              <a:rPr lang="en-US" sz="1600" dirty="0" smtClean="0"/>
            </a:br>
            <a:r>
              <a:rPr lang="en-US" sz="1600" dirty="0" smtClean="0"/>
              <a:t>G.V. Cormack &amp; M.R. Grossman, </a:t>
            </a:r>
            <a:r>
              <a:rPr lang="en-US" sz="1600" i="1" dirty="0" smtClean="0"/>
              <a:t>Evaluation </a:t>
            </a:r>
            <a:r>
              <a:rPr lang="en-US" sz="1600" i="1" dirty="0"/>
              <a:t>of Machine-Learning Protocols for Technology-Assisted Review in Electronic </a:t>
            </a:r>
            <a:r>
              <a:rPr lang="en-US" sz="1600" i="1" dirty="0" smtClean="0"/>
              <a:t>Discovery</a:t>
            </a:r>
            <a:r>
              <a:rPr lang="en-US" sz="1600" dirty="0" smtClean="0"/>
              <a:t>, </a:t>
            </a:r>
            <a:r>
              <a:rPr lang="en-US" sz="1600" dirty="0"/>
              <a:t>SIGIR </a:t>
            </a:r>
            <a:r>
              <a:rPr lang="en-US" sz="1600" dirty="0" smtClean="0"/>
              <a:t>’14, July 2014 (Gold </a:t>
            </a:r>
            <a:r>
              <a:rPr lang="en-US" sz="1600" dirty="0"/>
              <a:t>Coast, Queensland, </a:t>
            </a:r>
            <a:r>
              <a:rPr lang="en-US" sz="1600" dirty="0" smtClean="0"/>
              <a:t>Australia</a:t>
            </a:r>
            <a:r>
              <a:rPr lang="en-US" sz="1600" dirty="0"/>
              <a:t>)</a:t>
            </a:r>
          </a:p>
        </p:txBody>
      </p:sp>
      <p:pic>
        <p:nvPicPr>
          <p:cNvPr id="2150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 y="1447800"/>
            <a:ext cx="8229600"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1326114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12694" y="1035585"/>
            <a:ext cx="4340645" cy="584775"/>
          </a:xfrm>
          <a:prstGeom prst="rect">
            <a:avLst/>
          </a:prstGeom>
          <a:noFill/>
        </p:spPr>
        <p:txBody>
          <a:bodyPr wrap="square" rtlCol="0">
            <a:spAutoFit/>
          </a:bodyPr>
          <a:lstStyle/>
          <a:p>
            <a:pPr algn="ctr"/>
            <a:r>
              <a:rPr lang="en-US" sz="3200" b="1" dirty="0" smtClean="0"/>
              <a:t>Faith in Analytics</a:t>
            </a:r>
            <a:endParaRPr lang="en-US" sz="32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1345" y="1906799"/>
            <a:ext cx="5221994" cy="291109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1646" y="4933335"/>
            <a:ext cx="2419350" cy="1600200"/>
          </a:xfrm>
          <a:prstGeom prst="rect">
            <a:avLst/>
          </a:prstGeom>
        </p:spPr>
      </p:pic>
      <p:pic>
        <p:nvPicPr>
          <p:cNvPr id="6" name="Picture 5"/>
          <p:cNvPicPr>
            <a:picLocks noChangeAspect="1"/>
          </p:cNvPicPr>
          <p:nvPr/>
        </p:nvPicPr>
        <p:blipFill>
          <a:blip r:embed="rId4"/>
          <a:stretch>
            <a:fillRect/>
          </a:stretch>
        </p:blipFill>
        <p:spPr>
          <a:xfrm>
            <a:off x="7050795" y="948503"/>
            <a:ext cx="1524000" cy="2517870"/>
          </a:xfrm>
          <a:prstGeom prst="rect">
            <a:avLst/>
          </a:prstGeom>
        </p:spPr>
      </p:pic>
    </p:spTree>
    <p:extLst>
      <p:ext uri="{BB962C8B-B14F-4D97-AF65-F5344CB8AC3E}">
        <p14:creationId xmlns:p14="http://schemas.microsoft.com/office/powerpoint/2010/main" val="10910846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boxes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9050" y="2438400"/>
            <a:ext cx="4048125" cy="3048000"/>
          </a:xfrm>
        </p:spPr>
      </p:pic>
      <p:sp>
        <p:nvSpPr>
          <p:cNvPr id="4" name="Footer Placeholder 3"/>
          <p:cNvSpPr>
            <a:spLocks noGrp="1"/>
          </p:cNvSpPr>
          <p:nvPr>
            <p:ph type="ftr" sz="quarter" idx="10"/>
          </p:nvPr>
        </p:nvSpPr>
        <p:spPr/>
        <p:txBody>
          <a:bodyPr/>
          <a:lstStyle/>
          <a:p>
            <a:pPr>
              <a:defRPr/>
            </a:pPr>
            <a:endParaRPr lang="en-US" altLang="en-US" dirty="0"/>
          </a:p>
        </p:txBody>
      </p:sp>
    </p:spTree>
    <p:extLst>
      <p:ext uri="{BB962C8B-B14F-4D97-AF65-F5344CB8AC3E}">
        <p14:creationId xmlns:p14="http://schemas.microsoft.com/office/powerpoint/2010/main" val="2806768655"/>
      </p:ext>
    </p:extLst>
  </p:cSld>
  <p:clrMapOvr>
    <a:masterClrMapping/>
  </p:clrMapOvr>
  <mc:AlternateContent xmlns:mc="http://schemas.openxmlformats.org/markup-compatibility/2006" xmlns:p14="http://schemas.microsoft.com/office/powerpoint/2010/main">
    <mc:Choice Requires="p14">
      <p:transition spd="slow" p14:dur="2000"/>
    </mc:Choice>
    <mc:Fallback xmlns:a14="http://schemas.microsoft.com/office/drawing/2010/main"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29000" y="228601"/>
            <a:ext cx="5410199" cy="1915092"/>
          </a:xfrm>
        </p:spPr>
        <p:txBody>
          <a:bodyPr/>
          <a:lstStyle/>
          <a:p>
            <a:pPr algn="l"/>
            <a:r>
              <a:rPr lang="en-US" sz="2000" dirty="0" smtClean="0"/>
              <a:t>To Advance the Cause, Lawyers Should Be Working With Computer </a:t>
            </a:r>
            <a:r>
              <a:rPr lang="en-US" sz="2000" dirty="0" err="1" smtClean="0"/>
              <a:t>ScientistsTo</a:t>
            </a:r>
            <a:r>
              <a:rPr lang="en-US" sz="2000" dirty="0" smtClean="0"/>
              <a:t> Further Develop Advanced Search Tools For the Future </a:t>
            </a:r>
            <a:endParaRPr lang="en-US" sz="2000" dirty="0"/>
          </a:p>
        </p:txBody>
      </p:sp>
      <p:sp>
        <p:nvSpPr>
          <p:cNvPr id="3" name="Subtitle 2"/>
          <p:cNvSpPr>
            <a:spLocks noGrp="1"/>
          </p:cNvSpPr>
          <p:nvPr>
            <p:ph type="subTitle" idx="1"/>
          </p:nvPr>
        </p:nvSpPr>
        <p:spPr/>
        <p:txBody>
          <a:bodyPr>
            <a:normAutofit fontScale="85000" lnSpcReduction="20000"/>
          </a:bodyPr>
          <a:lstStyle/>
          <a:p>
            <a:endParaRPr lang="en-US"/>
          </a:p>
        </p:txBody>
      </p:sp>
      <p:pic>
        <p:nvPicPr>
          <p:cNvPr id="4" name="Picture 3" descr="information-silos-and-it-governance-failure.jpg"/>
          <p:cNvPicPr>
            <a:picLocks noChangeAspect="1"/>
          </p:cNvPicPr>
          <p:nvPr/>
        </p:nvPicPr>
        <p:blipFill>
          <a:blip r:embed="rId2" cstate="print"/>
          <a:stretch>
            <a:fillRect/>
          </a:stretch>
        </p:blipFill>
        <p:spPr>
          <a:xfrm>
            <a:off x="557872" y="2143693"/>
            <a:ext cx="7200900" cy="3687879"/>
          </a:xfrm>
          <a:prstGeom prst="rect">
            <a:avLst/>
          </a:prstGeom>
        </p:spPr>
      </p:pic>
    </p:spTree>
    <p:extLst>
      <p:ext uri="{BB962C8B-B14F-4D97-AF65-F5344CB8AC3E}">
        <p14:creationId xmlns:p14="http://schemas.microsoft.com/office/powerpoint/2010/main" val="29712962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9459"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66800" y="152400"/>
            <a:ext cx="7315199" cy="655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9231955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1026"/>
          <p:cNvSpPr>
            <a:spLocks noGrp="1" noChangeArrowheads="1"/>
          </p:cNvSpPr>
          <p:nvPr>
            <p:ph type="title"/>
          </p:nvPr>
        </p:nvSpPr>
        <p:spPr>
          <a:xfrm>
            <a:off x="304800" y="838200"/>
            <a:ext cx="7696200" cy="685800"/>
          </a:xfrm>
        </p:spPr>
        <p:txBody>
          <a:bodyPr/>
          <a:lstStyle/>
          <a:p>
            <a:r>
              <a:rPr lang="en-US" sz="3200" dirty="0"/>
              <a:t>References </a:t>
            </a:r>
          </a:p>
        </p:txBody>
      </p:sp>
      <p:sp>
        <p:nvSpPr>
          <p:cNvPr id="203779" name="Rectangle 1027"/>
          <p:cNvSpPr>
            <a:spLocks noGrp="1" noChangeArrowheads="1"/>
          </p:cNvSpPr>
          <p:nvPr>
            <p:ph idx="1"/>
          </p:nvPr>
        </p:nvSpPr>
        <p:spPr>
          <a:xfrm>
            <a:off x="457200" y="1447801"/>
            <a:ext cx="8382000" cy="4800600"/>
          </a:xfrm>
        </p:spPr>
        <p:txBody>
          <a:bodyPr>
            <a:normAutofit fontScale="47500" lnSpcReduction="20000"/>
          </a:bodyPr>
          <a:lstStyle/>
          <a:p>
            <a:pPr marL="0" indent="0">
              <a:buNone/>
            </a:pPr>
            <a:r>
              <a:rPr lang="en-US" sz="2400" b="1" i="1" u="sng" dirty="0" smtClean="0"/>
              <a:t>Sources for Advanced Search Methods in E-Discovery </a:t>
            </a:r>
          </a:p>
          <a:p>
            <a:pPr>
              <a:buNone/>
            </a:pPr>
            <a:endParaRPr lang="en-US" sz="2400" b="1" i="1" u="sng" dirty="0" smtClean="0"/>
          </a:p>
          <a:p>
            <a:pPr>
              <a:buNone/>
            </a:pPr>
            <a:r>
              <a:rPr lang="en-US" dirty="0" err="1" smtClean="0"/>
              <a:t>	J.R.Baron</a:t>
            </a:r>
            <a:r>
              <a:rPr lang="en-US" dirty="0" smtClean="0"/>
              <a:t>, R.C. Losey, M.D. Berman, eds., </a:t>
            </a:r>
            <a:r>
              <a:rPr lang="en-US" i="1" dirty="0" smtClean="0"/>
              <a:t>Perspectives in Predictive Coding and Other Advanced </a:t>
            </a:r>
            <a:r>
              <a:rPr lang="en-US" i="1" dirty="0" err="1" smtClean="0"/>
              <a:t>Searth</a:t>
            </a:r>
            <a:r>
              <a:rPr lang="en-US" i="1" dirty="0" smtClean="0"/>
              <a:t> Methods in E-Discovery </a:t>
            </a:r>
            <a:r>
              <a:rPr lang="en-US" dirty="0" smtClean="0"/>
              <a:t>(ABA 2016)</a:t>
            </a:r>
          </a:p>
          <a:p>
            <a:pPr>
              <a:buNone/>
            </a:pPr>
            <a:r>
              <a:rPr lang="en-US" dirty="0" smtClean="0"/>
              <a:t>	B. Borden &amp; J.R. Baron, “Finding the Signal in the Noise: Information Governance, Analytics, and The Future of the Law,” 20 </a:t>
            </a:r>
            <a:r>
              <a:rPr lang="en-US" i="1" dirty="0" smtClean="0"/>
              <a:t>Richmond J. Law &amp; Technology </a:t>
            </a:r>
            <a:r>
              <a:rPr lang="en-US" dirty="0" smtClean="0"/>
              <a:t>(2014) (available online)</a:t>
            </a:r>
            <a:endParaRPr lang="en-US" b="1" i="1" dirty="0" smtClean="0"/>
          </a:p>
          <a:p>
            <a:pPr>
              <a:buNone/>
            </a:pPr>
            <a:r>
              <a:rPr lang="en-US" dirty="0" smtClean="0"/>
              <a:t>	J.R. Baron, “Law in the Age of </a:t>
            </a:r>
            <a:r>
              <a:rPr lang="en-US" dirty="0" err="1" smtClean="0"/>
              <a:t>Exabytes</a:t>
            </a:r>
            <a:r>
              <a:rPr lang="en-US" dirty="0" smtClean="0"/>
              <a:t>: Some Further Thoughts on ‘Information Inflation’ and Current Issues in E-Discovery Search, 17 </a:t>
            </a:r>
            <a:r>
              <a:rPr lang="en-US" i="1" dirty="0" smtClean="0"/>
              <a:t>Richmond J. Law &amp; Technology </a:t>
            </a:r>
            <a:r>
              <a:rPr lang="en-US" dirty="0" smtClean="0"/>
              <a:t>(2011), see http://law.richmond.edu</a:t>
            </a:r>
          </a:p>
          <a:p>
            <a:pPr>
              <a:buNone/>
            </a:pPr>
            <a:r>
              <a:rPr lang="en-US" dirty="0" smtClean="0"/>
              <a:t>	N. Pace, “Where The Money Goes: Understanding Litigant Expenditures for Producing E-Discovery,” </a:t>
            </a:r>
            <a:r>
              <a:rPr lang="en-US" dirty="0"/>
              <a:t>RAND Publication (2012), see http://</a:t>
            </a:r>
            <a:r>
              <a:rPr lang="en-US" dirty="0" smtClean="0"/>
              <a:t>www.rand.org/pubs/monographs/MG1208.html</a:t>
            </a:r>
          </a:p>
          <a:p>
            <a:pPr>
              <a:buNone/>
            </a:pPr>
            <a:r>
              <a:rPr lang="en-US" dirty="0" smtClean="0"/>
              <a:t>      TREC Legal Track Home Page, http://trec-legal.umiacs.umd.edu (includes bibliography for further reading)</a:t>
            </a:r>
          </a:p>
          <a:p>
            <a:pPr>
              <a:buNone/>
            </a:pPr>
            <a:r>
              <a:rPr lang="en-US" dirty="0" smtClean="0"/>
              <a:t>	The </a:t>
            </a:r>
            <a:r>
              <a:rPr lang="en-US" dirty="0"/>
              <a:t>Sedona Conference, </a:t>
            </a:r>
            <a:r>
              <a:rPr lang="en-US" i="1" dirty="0"/>
              <a:t>Best Practices Commentary on The Use of Search &amp; Retrieval Methods in </a:t>
            </a:r>
            <a:r>
              <a:rPr lang="en-US" i="1" dirty="0" smtClean="0"/>
              <a:t>E-Discovery, (2013), </a:t>
            </a:r>
            <a:r>
              <a:rPr lang="en-US" dirty="0" smtClean="0">
                <a:hlinkClick r:id="rId3"/>
              </a:rPr>
              <a:t>www.thesedonaconference.org</a:t>
            </a:r>
            <a:endParaRPr lang="en-US" dirty="0"/>
          </a:p>
          <a:p>
            <a:pPr>
              <a:buNone/>
            </a:pPr>
            <a:endParaRPr lang="en-US" dirty="0" smtClean="0"/>
          </a:p>
          <a:p>
            <a:pPr>
              <a:buNone/>
            </a:pPr>
            <a:r>
              <a:rPr lang="en-US" sz="2400" b="1" i="1" u="sng" dirty="0" smtClean="0"/>
              <a:t>      “Supervised Learning/Predictive Coding” Case Law:</a:t>
            </a:r>
          </a:p>
          <a:p>
            <a:pPr>
              <a:spcBef>
                <a:spcPts val="0"/>
              </a:spcBef>
              <a:buSzPct val="150000"/>
              <a:buFont typeface="Arial" pitchFamily="34" charset="0"/>
              <a:buChar char="•"/>
            </a:pPr>
            <a:r>
              <a:rPr lang="en-US" sz="2300" i="1" dirty="0" smtClean="0"/>
              <a:t>Da </a:t>
            </a:r>
            <a:r>
              <a:rPr lang="en-US" sz="2300" i="1" dirty="0"/>
              <a:t>Silva Moore v. </a:t>
            </a:r>
            <a:r>
              <a:rPr lang="en-US" sz="2300" i="1" dirty="0" err="1"/>
              <a:t>Publicis Groupe</a:t>
            </a:r>
            <a:r>
              <a:rPr lang="en-US" sz="2300" dirty="0"/>
              <a:t>, </a:t>
            </a:r>
            <a:r>
              <a:rPr lang="en-US" sz="2300" dirty="0" smtClean="0"/>
              <a:t>2012 </a:t>
            </a:r>
            <a:r>
              <a:rPr lang="en-US" sz="2300" dirty="0"/>
              <a:t>WL 607412 (S.D.N.Y. Feb. 24, 2012</a:t>
            </a:r>
            <a:r>
              <a:rPr lang="en-US" sz="2300" dirty="0" smtClean="0"/>
              <a:t>), </a:t>
            </a:r>
            <a:r>
              <a:rPr lang="en-US" sz="2300" i="1" dirty="0" smtClean="0"/>
              <a:t>approved </a:t>
            </a:r>
            <a:r>
              <a:rPr lang="en-US" sz="2300" i="1" dirty="0"/>
              <a:t>and adopted in Da Silva Moore v. </a:t>
            </a:r>
            <a:r>
              <a:rPr lang="en-US" sz="2300" i="1" dirty="0" err="1"/>
              <a:t>Publicis Groupe</a:t>
            </a:r>
            <a:r>
              <a:rPr lang="en-US" sz="2300" dirty="0"/>
              <a:t>, 2012 WL 1446534, at *2 (S.D.N.Y. Apr. 26, 2012</a:t>
            </a:r>
            <a:r>
              <a:rPr lang="en-US" sz="2300" dirty="0" smtClean="0"/>
              <a:t>)</a:t>
            </a:r>
          </a:p>
          <a:p>
            <a:pPr>
              <a:spcBef>
                <a:spcPts val="0"/>
              </a:spcBef>
              <a:buSzPct val="150000"/>
              <a:buFont typeface="Arial" pitchFamily="34" charset="0"/>
              <a:buChar char="•"/>
            </a:pPr>
            <a:r>
              <a:rPr lang="en-US" sz="2300" i="1" dirty="0" smtClean="0"/>
              <a:t>EORHB v HOA Holdings, </a:t>
            </a:r>
            <a:r>
              <a:rPr lang="en-US" sz="2300" dirty="0" smtClean="0"/>
              <a:t>Civ. No. 7409-VCL (Del. Ch. Oct. 15, 2012)</a:t>
            </a:r>
            <a:endParaRPr lang="en-US" sz="2300" i="1" dirty="0"/>
          </a:p>
          <a:p>
            <a:pPr>
              <a:spcBef>
                <a:spcPts val="0"/>
              </a:spcBef>
              <a:buSzPct val="150000"/>
              <a:buFont typeface="Arial" pitchFamily="34" charset="0"/>
              <a:buChar char="•"/>
            </a:pPr>
            <a:r>
              <a:rPr lang="en-US" sz="2300" i="1" dirty="0" smtClean="0"/>
              <a:t>Global Aerospace Inc., et al. v. </a:t>
            </a:r>
            <a:r>
              <a:rPr lang="en-US" sz="2300" i="1" dirty="0" err="1" smtClean="0"/>
              <a:t>Landow</a:t>
            </a:r>
            <a:r>
              <a:rPr lang="en-US" sz="2300" i="1" dirty="0" smtClean="0"/>
              <a:t> Aviation, L.P., et al., </a:t>
            </a:r>
            <a:r>
              <a:rPr lang="en-US" sz="2300" dirty="0"/>
              <a:t>2012 WL 1431215 (Va. Cir. Ct. Apr. 23, 2012).</a:t>
            </a:r>
          </a:p>
          <a:p>
            <a:pPr>
              <a:spcBef>
                <a:spcPts val="0"/>
              </a:spcBef>
              <a:buSzPct val="150000"/>
              <a:buFont typeface="Arial" pitchFamily="34" charset="0"/>
              <a:buChar char="•"/>
            </a:pPr>
            <a:r>
              <a:rPr lang="en-US" sz="2300" i="1" dirty="0" smtClean="0"/>
              <a:t>In re </a:t>
            </a:r>
            <a:r>
              <a:rPr lang="en-US" sz="2300" i="1" dirty="0" err="1" smtClean="0"/>
              <a:t>Actos</a:t>
            </a:r>
            <a:r>
              <a:rPr lang="en-US" sz="2300" i="1" dirty="0" smtClean="0"/>
              <a:t> (Pioglitazone) Products, </a:t>
            </a:r>
            <a:r>
              <a:rPr lang="en-US" sz="2300" dirty="0" smtClean="0"/>
              <a:t>2012 WL 3899669 (W.D. La. July 27, 2012)</a:t>
            </a:r>
            <a:endParaRPr lang="en-US" sz="2300" i="1" dirty="0" smtClean="0"/>
          </a:p>
          <a:p>
            <a:pPr>
              <a:spcBef>
                <a:spcPts val="0"/>
              </a:spcBef>
              <a:buSzPct val="150000"/>
              <a:buFont typeface="Arial" pitchFamily="34" charset="0"/>
              <a:buChar char="•"/>
            </a:pPr>
            <a:r>
              <a:rPr lang="en-US" sz="2300" i="1" dirty="0" err="1" smtClean="0"/>
              <a:t>Kleen</a:t>
            </a:r>
            <a:r>
              <a:rPr lang="en-US" sz="2300" i="1" dirty="0"/>
              <a:t> Products, LLC v. Packaging Corp. of America</a:t>
            </a:r>
            <a:r>
              <a:rPr lang="en-US" sz="2300" dirty="0"/>
              <a:t>, 10 C 5711 (N.D. Ill.) (Nolan, </a:t>
            </a:r>
            <a:r>
              <a:rPr lang="en-US" sz="2300" dirty="0" err="1"/>
              <a:t>M.J</a:t>
            </a:r>
            <a:r>
              <a:rPr lang="en-US" sz="2300" dirty="0" smtClean="0"/>
              <a:t>.)</a:t>
            </a:r>
          </a:p>
          <a:p>
            <a:pPr>
              <a:spcBef>
                <a:spcPts val="0"/>
              </a:spcBef>
              <a:buSzPct val="150000"/>
              <a:buFont typeface="Arial" pitchFamily="34" charset="0"/>
              <a:buChar char="•"/>
            </a:pPr>
            <a:r>
              <a:rPr lang="en-US" sz="2300" i="1" dirty="0" smtClean="0"/>
              <a:t>In re Biomet </a:t>
            </a:r>
            <a:r>
              <a:rPr lang="en-US" sz="2300" i="1" dirty="0" err="1" smtClean="0"/>
              <a:t>M2a</a:t>
            </a:r>
            <a:r>
              <a:rPr lang="en-US" sz="2300" i="1" dirty="0" smtClean="0"/>
              <a:t> Magnum Hip Implant Products Liability Litigation</a:t>
            </a:r>
            <a:r>
              <a:rPr lang="en-US" sz="2300" dirty="0" smtClean="0"/>
              <a:t>, 3:12-MD-2391 (S.D. Ind.) (</a:t>
            </a:r>
            <a:r>
              <a:rPr lang="en-US" sz="2300" dirty="0"/>
              <a:t>A</a:t>
            </a:r>
            <a:r>
              <a:rPr lang="en-US" sz="2300" dirty="0" smtClean="0"/>
              <a:t>pril 18, 2013)</a:t>
            </a:r>
            <a:endParaRPr lang="en-US" sz="2300" i="1" dirty="0"/>
          </a:p>
          <a:p>
            <a:pPr marL="0" indent="0">
              <a:buNone/>
            </a:pPr>
            <a:endParaRPr lang="en-US" sz="1600" i="1" dirty="0" smtClean="0"/>
          </a:p>
          <a:p>
            <a:endParaRPr lang="en-US" sz="2000" i="1" dirty="0" smtClean="0"/>
          </a:p>
          <a:p>
            <a:pPr>
              <a:buNone/>
            </a:pPr>
            <a:endParaRPr lang="en-US" sz="2000" dirty="0" smtClean="0"/>
          </a:p>
        </p:txBody>
      </p:sp>
      <p:sp>
        <p:nvSpPr>
          <p:cNvPr id="2" name="Footer Placeholder 1"/>
          <p:cNvSpPr>
            <a:spLocks noGrp="1"/>
          </p:cNvSpPr>
          <p:nvPr>
            <p:ph type="ftr" sz="quarter" idx="10"/>
          </p:nvPr>
        </p:nvSpPr>
        <p:spPr/>
        <p:txBody>
          <a:bodyPr/>
          <a:lstStyle/>
          <a:p>
            <a:pPr>
              <a:defRPr/>
            </a:pPr>
            <a:r>
              <a:rPr lang="en-US" altLang="en-US" dirty="0" smtClean="0"/>
              <a:t>(c) Jason R. Baron </a:t>
            </a:r>
            <a:endParaRPr lang="en-US" altLang="en-US" dirty="0"/>
          </a:p>
        </p:txBody>
      </p:sp>
    </p:spTree>
    <p:extLst>
      <p:ext uri="{BB962C8B-B14F-4D97-AF65-F5344CB8AC3E}">
        <p14:creationId xmlns:p14="http://schemas.microsoft.com/office/powerpoint/2010/main" val="161368039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185057"/>
            <a:ext cx="36576000" cy="1028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20194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44ECC91F-BB2B-4D06-B310-37E5C2E69B06}" type="slidenum">
              <a:rPr lang="en-US" altLang="en-US"/>
              <a:pPr/>
              <a:t>8</a:t>
            </a:fld>
            <a:endParaRPr lang="en-US" altLang="en-US"/>
          </a:p>
        </p:txBody>
      </p:sp>
      <p:sp>
        <p:nvSpPr>
          <p:cNvPr id="556034" name="Rectangle 2"/>
          <p:cNvSpPr>
            <a:spLocks noGrp="1" noChangeArrowheads="1"/>
          </p:cNvSpPr>
          <p:nvPr>
            <p:ph type="title"/>
          </p:nvPr>
        </p:nvSpPr>
        <p:spPr/>
        <p:txBody>
          <a:bodyPr/>
          <a:lstStyle/>
          <a:p>
            <a:r>
              <a:rPr lang="en-US" altLang="en-US" dirty="0" smtClean="0"/>
              <a:t>			The </a:t>
            </a:r>
            <a:r>
              <a:rPr lang="en-US" altLang="en-US" dirty="0"/>
              <a:t>Litigation Minefield</a:t>
            </a:r>
          </a:p>
        </p:txBody>
      </p:sp>
      <p:sp>
        <p:nvSpPr>
          <p:cNvPr id="556035" name="Rectangle 3"/>
          <p:cNvSpPr>
            <a:spLocks noGrp="1" noChangeArrowheads="1"/>
          </p:cNvSpPr>
          <p:nvPr>
            <p:ph type="body" sz="half" idx="1"/>
          </p:nvPr>
        </p:nvSpPr>
        <p:spPr/>
        <p:txBody>
          <a:bodyPr/>
          <a:lstStyle/>
          <a:p>
            <a:pPr>
              <a:lnSpc>
                <a:spcPct val="90000"/>
              </a:lnSpc>
            </a:pPr>
            <a:r>
              <a:rPr lang="en-US" altLang="en-US" sz="1600" b="1" dirty="0"/>
              <a:t>U.S. litigation increasingly demands the preservation of and access to all relevant documents, including in the form of “electronically stored information” or “ESI”  </a:t>
            </a:r>
          </a:p>
          <a:p>
            <a:pPr>
              <a:lnSpc>
                <a:spcPct val="90000"/>
              </a:lnSpc>
            </a:pPr>
            <a:r>
              <a:rPr lang="en-US" altLang="en-US" sz="1600" b="1" dirty="0"/>
              <a:t>Courts impose sanctions on parties for failing to preserve evidence under the “spoliation” doctrine</a:t>
            </a:r>
          </a:p>
          <a:p>
            <a:pPr>
              <a:lnSpc>
                <a:spcPct val="90000"/>
              </a:lnSpc>
            </a:pPr>
            <a:r>
              <a:rPr lang="en-US" altLang="en-US" sz="1600" b="1" dirty="0"/>
              <a:t>Absent saving everything, often it is only with 20/20 hindsight that one can determine what </a:t>
            </a:r>
            <a:r>
              <a:rPr lang="en-US" altLang="en-US" sz="1600" b="1" i="1" dirty="0"/>
              <a:t>should </a:t>
            </a:r>
            <a:r>
              <a:rPr lang="en-US" altLang="en-US" sz="1600" b="1" dirty="0"/>
              <a:t>have been preserved in response to a </a:t>
            </a:r>
            <a:r>
              <a:rPr lang="en-US" altLang="en-US" sz="1600" b="1" dirty="0" smtClean="0"/>
              <a:t>lawsuit</a:t>
            </a:r>
          </a:p>
          <a:p>
            <a:pPr>
              <a:lnSpc>
                <a:spcPct val="90000"/>
              </a:lnSpc>
            </a:pPr>
            <a:r>
              <a:rPr lang="en-US" altLang="en-US" sz="1600" b="1" dirty="0" smtClean="0"/>
              <a:t>Courts are increasingly expecting that reasonable searches be performed against ESI using automated methods (not manual searching)</a:t>
            </a:r>
            <a:endParaRPr lang="en-US" altLang="en-US" sz="1600" b="1" dirty="0"/>
          </a:p>
          <a:p>
            <a:pPr>
              <a:lnSpc>
                <a:spcPct val="90000"/>
              </a:lnSpc>
              <a:buFont typeface="Wingdings" pitchFamily="28" charset="2"/>
              <a:buNone/>
            </a:pPr>
            <a:endParaRPr lang="en-US" altLang="en-US" sz="1600" b="1" dirty="0"/>
          </a:p>
          <a:p>
            <a:pPr>
              <a:lnSpc>
                <a:spcPct val="90000"/>
              </a:lnSpc>
              <a:buFont typeface="Wingdings" pitchFamily="28" charset="2"/>
              <a:buNone/>
            </a:pPr>
            <a:endParaRPr lang="en-US" altLang="en-US" sz="1600" b="1" dirty="0"/>
          </a:p>
          <a:p>
            <a:pPr>
              <a:lnSpc>
                <a:spcPct val="90000"/>
              </a:lnSpc>
              <a:buFont typeface="Wingdings" pitchFamily="28" charset="2"/>
              <a:buNone/>
            </a:pPr>
            <a:endParaRPr lang="en-US" altLang="en-US" sz="1800" dirty="0"/>
          </a:p>
          <a:p>
            <a:pPr>
              <a:lnSpc>
                <a:spcPct val="90000"/>
              </a:lnSpc>
              <a:buFont typeface="Wingdings" pitchFamily="28" charset="2"/>
              <a:buNone/>
            </a:pPr>
            <a:endParaRPr lang="en-US" altLang="en-US" sz="3100" dirty="0"/>
          </a:p>
          <a:p>
            <a:pPr>
              <a:lnSpc>
                <a:spcPct val="90000"/>
              </a:lnSpc>
              <a:buFontTx/>
              <a:buChar char="•"/>
            </a:pPr>
            <a:endParaRPr lang="en-US" altLang="en-US" sz="3100" dirty="0"/>
          </a:p>
          <a:p>
            <a:pPr>
              <a:lnSpc>
                <a:spcPct val="90000"/>
              </a:lnSpc>
              <a:buFont typeface="Wingdings" pitchFamily="28" charset="2"/>
              <a:buNone/>
            </a:pPr>
            <a:endParaRPr lang="en-US" altLang="en-US" sz="3100" dirty="0"/>
          </a:p>
        </p:txBody>
      </p:sp>
      <p:graphicFrame>
        <p:nvGraphicFramePr>
          <p:cNvPr id="556036" name="Object 4"/>
          <p:cNvGraphicFramePr>
            <a:graphicFrameLocks noGrp="1" noChangeAspect="1"/>
          </p:cNvGraphicFramePr>
          <p:nvPr>
            <p:ph sz="half" idx="2"/>
          </p:nvPr>
        </p:nvGraphicFramePr>
        <p:xfrm>
          <a:off x="4800600" y="2209800"/>
          <a:ext cx="3009900" cy="3810000"/>
        </p:xfrm>
        <a:graphic>
          <a:graphicData uri="http://schemas.openxmlformats.org/presentationml/2006/ole">
            <mc:AlternateContent xmlns:mc="http://schemas.openxmlformats.org/markup-compatibility/2006">
              <mc:Choice xmlns:v="urn:schemas-microsoft-com:vml" Requires="v">
                <p:oleObj spid="_x0000_s16404" name="Photo Editor Photo" r:id="rId4" imgW="2285714" imgH="1714739" progId="MSPhotoEd.3">
                  <p:embed/>
                </p:oleObj>
              </mc:Choice>
              <mc:Fallback>
                <p:oleObj name="Photo Editor Photo" r:id="rId4" imgW="2285714" imgH="1714739" progId="MSPhotoEd.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2209800"/>
                        <a:ext cx="30099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69699295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6"/>
          <p:cNvSpPr>
            <a:spLocks noGrp="1"/>
          </p:cNvSpPr>
          <p:nvPr>
            <p:ph type="sldNum" sz="quarter" idx="12"/>
          </p:nvPr>
        </p:nvSpPr>
        <p:spPr>
          <a:noFill/>
        </p:spPr>
        <p:txBody>
          <a:bodyPr/>
          <a:lstStyle/>
          <a:p>
            <a:fld id="{27168CF1-6A59-4DEE-A063-3B0326E88CDA}" type="slidenum">
              <a:rPr lang="en-US"/>
              <a:pPr/>
              <a:t>80</a:t>
            </a:fld>
            <a:endParaRPr lang="en-US"/>
          </a:p>
        </p:txBody>
      </p:sp>
      <p:sp>
        <p:nvSpPr>
          <p:cNvPr id="58371" name="Rectangle 2"/>
          <p:cNvSpPr>
            <a:spLocks noGrp="1" noChangeArrowheads="1"/>
          </p:cNvSpPr>
          <p:nvPr>
            <p:ph type="title"/>
          </p:nvPr>
        </p:nvSpPr>
        <p:spPr/>
        <p:txBody>
          <a:bodyPr/>
          <a:lstStyle/>
          <a:p>
            <a:pPr eaLnBrk="1" hangingPunct="1"/>
            <a:endParaRPr lang="en-US" smtClean="0"/>
          </a:p>
        </p:txBody>
      </p:sp>
      <p:sp>
        <p:nvSpPr>
          <p:cNvPr id="58372" name="Rectangle 3"/>
          <p:cNvSpPr>
            <a:spLocks noGrp="1" noChangeArrowheads="1"/>
          </p:cNvSpPr>
          <p:nvPr>
            <p:ph type="body" sz="half" idx="1"/>
          </p:nvPr>
        </p:nvSpPr>
        <p:spPr>
          <a:xfrm>
            <a:off x="457200" y="2362200"/>
            <a:ext cx="4038600" cy="3429000"/>
          </a:xfrm>
        </p:spPr>
        <p:txBody>
          <a:bodyPr/>
          <a:lstStyle/>
          <a:p>
            <a:pPr eaLnBrk="1" hangingPunct="1">
              <a:lnSpc>
                <a:spcPct val="90000"/>
              </a:lnSpc>
              <a:buFont typeface="Wingdings" pitchFamily="56" charset="2"/>
              <a:buNone/>
            </a:pPr>
            <a:r>
              <a:rPr lang="en-US" sz="1800" b="1" dirty="0" smtClean="0"/>
              <a:t>    Jason R. Baron</a:t>
            </a:r>
          </a:p>
          <a:p>
            <a:pPr eaLnBrk="1" hangingPunct="1">
              <a:buFont typeface="Wingdings" pitchFamily="2" charset="2"/>
              <a:buNone/>
            </a:pPr>
            <a:r>
              <a:rPr lang="en-US" sz="1800" dirty="0" smtClean="0"/>
              <a:t>     Drinker Biddle &amp; </a:t>
            </a:r>
            <a:r>
              <a:rPr lang="en-US" sz="1800" dirty="0" err="1" smtClean="0"/>
              <a:t>Reath</a:t>
            </a:r>
            <a:endParaRPr lang="en-US" sz="1800" dirty="0" smtClean="0"/>
          </a:p>
          <a:p>
            <a:pPr eaLnBrk="1" hangingPunct="1">
              <a:buFont typeface="Wingdings" pitchFamily="2" charset="2"/>
              <a:buNone/>
            </a:pPr>
            <a:r>
              <a:rPr lang="en-US" sz="1800" dirty="0" smtClean="0"/>
              <a:t>     1500 K Street NW</a:t>
            </a:r>
          </a:p>
          <a:p>
            <a:pPr eaLnBrk="1" hangingPunct="1">
              <a:buFont typeface="Wingdings" pitchFamily="2" charset="2"/>
              <a:buNone/>
            </a:pPr>
            <a:r>
              <a:rPr lang="en-US" sz="1800" dirty="0" smtClean="0"/>
              <a:t>	  Washington DC	</a:t>
            </a:r>
          </a:p>
          <a:p>
            <a:pPr eaLnBrk="1" hangingPunct="1">
              <a:buFont typeface="Wingdings" pitchFamily="2" charset="2"/>
              <a:buNone/>
            </a:pPr>
            <a:r>
              <a:rPr lang="en-US" sz="1800" dirty="0" smtClean="0"/>
              <a:t>	  (</a:t>
            </a:r>
            <a:r>
              <a:rPr lang="en-US" sz="1800" dirty="0"/>
              <a:t>202) 230-5196</a:t>
            </a:r>
          </a:p>
          <a:p>
            <a:pPr eaLnBrk="1" hangingPunct="1">
              <a:buFont typeface="Wingdings" pitchFamily="2" charset="2"/>
              <a:buNone/>
            </a:pPr>
            <a:r>
              <a:rPr lang="en-US" sz="1800" dirty="0" smtClean="0"/>
              <a:t>	  Email</a:t>
            </a:r>
            <a:r>
              <a:rPr lang="en-US" sz="1800" dirty="0"/>
              <a:t>: jason.baron@dbr.com</a:t>
            </a:r>
          </a:p>
          <a:p>
            <a:pPr eaLnBrk="1" hangingPunct="1">
              <a:lnSpc>
                <a:spcPct val="90000"/>
              </a:lnSpc>
              <a:buFont typeface="Wingdings" pitchFamily="56" charset="2"/>
              <a:buNone/>
            </a:pPr>
            <a:r>
              <a:rPr lang="en-US" sz="1800" i="1" dirty="0" smtClean="0"/>
              <a:t>      twitter: @jasonrbaron1</a:t>
            </a:r>
            <a:endParaRPr lang="en-US" sz="1800" b="1" dirty="0" smtClean="0"/>
          </a:p>
          <a:p>
            <a:pPr eaLnBrk="1" hangingPunct="1">
              <a:lnSpc>
                <a:spcPct val="90000"/>
              </a:lnSpc>
              <a:buFont typeface="Wingdings" pitchFamily="56" charset="2"/>
              <a:buNone/>
            </a:pPr>
            <a:endParaRPr lang="en-US" sz="1800" dirty="0" smtClean="0"/>
          </a:p>
        </p:txBody>
      </p:sp>
      <p:sp>
        <p:nvSpPr>
          <p:cNvPr id="2" name="Content Placeholder 1"/>
          <p:cNvSpPr>
            <a:spLocks noGrp="1"/>
          </p:cNvSpPr>
          <p:nvPr>
            <p:ph sz="half" idx="2"/>
          </p:nvPr>
        </p:nvSpPr>
        <p:spPr/>
        <p:txBody>
          <a:bodyPr/>
          <a:lstStyle/>
          <a:p>
            <a:endParaRPr lang="en-US"/>
          </a:p>
        </p:txBody>
      </p:sp>
      <p:pic>
        <p:nvPicPr>
          <p:cNvPr id="7"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1981200"/>
            <a:ext cx="4191000" cy="4114800"/>
          </a:xfrm>
          <a:prstGeom prst="rect">
            <a:avLst/>
          </a:prstGeom>
        </p:spPr>
      </p:pic>
    </p:spTree>
    <p:extLst>
      <p:ext uri="{BB962C8B-B14F-4D97-AF65-F5344CB8AC3E}">
        <p14:creationId xmlns:p14="http://schemas.microsoft.com/office/powerpoint/2010/main" val="271837997"/>
      </p:ext>
    </p:extLst>
  </p:cSld>
  <p:clrMapOvr>
    <a:masterClrMapping/>
  </p:clrMapOvr>
  <mc:AlternateContent xmlns:mc="http://schemas.openxmlformats.org/markup-compatibility/2006" xmlns:p14="http://schemas.microsoft.com/office/powerpoint/2010/main">
    <mc:Choice Requires="p14">
      <p:transition spd="slow" p14:dur="2000"/>
    </mc:Choice>
    <mc:Fallback xmlns:a14="http://schemas.microsoft.com/office/drawing/2010/main"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22238"/>
            <a:ext cx="7620000" cy="1554162"/>
          </a:xfrm>
        </p:spPr>
        <p:txBody>
          <a:bodyPr/>
          <a:lstStyle/>
          <a:p>
            <a:r>
              <a:rPr lang="en-US" dirty="0" smtClean="0"/>
              <a:t>Overarching Questions</a:t>
            </a:r>
            <a:endParaRPr lang="en-US" dirty="0"/>
          </a:p>
        </p:txBody>
      </p:sp>
      <p:sp>
        <p:nvSpPr>
          <p:cNvPr id="3" name="Content Placeholder 2"/>
          <p:cNvSpPr>
            <a:spLocks noGrp="1"/>
          </p:cNvSpPr>
          <p:nvPr>
            <p:ph idx="1"/>
          </p:nvPr>
        </p:nvSpPr>
        <p:spPr/>
        <p:txBody>
          <a:bodyPr>
            <a:normAutofit/>
          </a:bodyPr>
          <a:lstStyle/>
          <a:p>
            <a:r>
              <a:rPr lang="en-US" dirty="0" smtClean="0"/>
              <a:t>How do lawyers approach the “search” task in e-discovery?</a:t>
            </a:r>
          </a:p>
          <a:p>
            <a:pPr lvl="1"/>
            <a:r>
              <a:rPr lang="en-US" dirty="0" smtClean="0"/>
              <a:t>(And how is it different than the problem of finding a good restaurant tonite in </a:t>
            </a:r>
            <a:r>
              <a:rPr lang="en-US" dirty="0" err="1" smtClean="0"/>
              <a:t>Boston,via</a:t>
            </a:r>
            <a:r>
              <a:rPr lang="en-US" dirty="0" smtClean="0"/>
              <a:t> the web?)</a:t>
            </a:r>
          </a:p>
          <a:p>
            <a:r>
              <a:rPr lang="en-US" dirty="0" smtClean="0"/>
              <a:t>What constitutes the “state of the art” in </a:t>
            </a:r>
            <a:r>
              <a:rPr lang="en-US" dirty="0" err="1" smtClean="0"/>
              <a:t>e</a:t>
            </a:r>
            <a:r>
              <a:rPr lang="en-US" dirty="0" smtClean="0"/>
              <a:t>-discovery search?</a:t>
            </a:r>
          </a:p>
          <a:p>
            <a:r>
              <a:rPr lang="en-US" dirty="0" smtClean="0"/>
              <a:t>What form of benchmarking or standard-setting effort might be even possible to accomplish in the area of legal </a:t>
            </a:r>
            <a:r>
              <a:rPr lang="en-US" dirty="0" err="1" smtClean="0"/>
              <a:t>e</a:t>
            </a:r>
            <a:r>
              <a:rPr lang="en-US" dirty="0" smtClean="0"/>
              <a:t>-discovery?</a:t>
            </a:r>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pPr>
              <a:defRPr/>
            </a:pPr>
            <a:fld id="{9AAB13B2-64EF-49DB-9F75-127144064765}" type="slidenum">
              <a:rPr lang="en-US" altLang="en-US" smtClean="0"/>
              <a:pPr>
                <a:defRPr/>
              </a:pPr>
              <a:t>9</a:t>
            </a:fld>
            <a:endParaRPr lang="en-US" altLang="en-US"/>
          </a:p>
        </p:txBody>
      </p:sp>
    </p:spTree>
    <p:extLst>
      <p:ext uri="{BB962C8B-B14F-4D97-AF65-F5344CB8AC3E}">
        <p14:creationId xmlns:p14="http://schemas.microsoft.com/office/powerpoint/2010/main" val="306283449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8.4|7.|13.8"/>
</p:tagLst>
</file>

<file path=ppt/tags/tag2.xml><?xml version="1.0" encoding="utf-8"?>
<p:tagLst xmlns:a="http://schemas.openxmlformats.org/drawingml/2006/main" xmlns:r="http://schemas.openxmlformats.org/officeDocument/2006/relationships" xmlns:p="http://schemas.openxmlformats.org/presentationml/2006/main">
  <p:tag name="TIMING" val="|8.4|7.|13.8"/>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B-PP-template-5.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emplate>
  <TotalTime>62</TotalTime>
  <Words>4617</Words>
  <Application>Microsoft Office PowerPoint</Application>
  <PresentationFormat>On-screen Show (4:3)</PresentationFormat>
  <Paragraphs>540</Paragraphs>
  <Slides>80</Slides>
  <Notes>41</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80</vt:i4>
      </vt:variant>
    </vt:vector>
  </HeadingPairs>
  <TitlesOfParts>
    <vt:vector size="83" baseType="lpstr">
      <vt:lpstr>DB-PP-template-5.v2</vt:lpstr>
      <vt:lpstr>Photo Editor Photo</vt:lpstr>
      <vt:lpstr>Chart</vt:lpstr>
      <vt:lpstr>      The Path to Predictive Coding in E-Discovery Search </vt:lpstr>
      <vt:lpstr>PowerPoint Presentation</vt:lpstr>
      <vt:lpstr>Living in an exponential world</vt:lpstr>
      <vt:lpstr>We have entered the era where Big Data is ….</vt:lpstr>
      <vt:lpstr> </vt:lpstr>
      <vt:lpstr>E-Discovery:  The New Reality</vt:lpstr>
      <vt:lpstr>    A New Legal Term of Art Under              the Federal Rules of Civil      Procedure:      Electronically Stored Information     or “ESI”</vt:lpstr>
      <vt:lpstr>   The Litigation Minefield</vt:lpstr>
      <vt:lpstr>Overarching Questions</vt:lpstr>
      <vt:lpstr>Traditional Document Review Processes</vt:lpstr>
      <vt:lpstr>PowerPoint Presentation</vt:lpstr>
      <vt:lpstr>to find relevant needles…</vt:lpstr>
      <vt:lpstr>PowerPoint Presentation</vt:lpstr>
      <vt:lpstr>PowerPoint Presentation</vt:lpstr>
      <vt:lpstr>Presidential E-mail</vt:lpstr>
      <vt:lpstr>Case example: U.S. v. Philip Morris et al.</vt:lpstr>
      <vt:lpstr>Case Study: U.S. v. Philip Morris (con’t) –   Employing a limited feedback loop</vt:lpstr>
      <vt:lpstr>Query Terms</vt:lpstr>
      <vt:lpstr>PowerPoint Presentation</vt:lpstr>
      <vt:lpstr> Suppressing False Positives</vt:lpstr>
      <vt:lpstr> Example of Boolean search string from U.S. v. Philip Morris</vt:lpstr>
      <vt:lpstr>U.S. v. Philip Morris E-mail Winnowing Process </vt:lpstr>
      <vt:lpstr>PowerPoint Presentation</vt:lpstr>
      <vt:lpstr>PowerPoint Presentation</vt:lpstr>
      <vt:lpstr>Growth in Presidential and Federal Records in Electronic Form</vt:lpstr>
      <vt:lpstr>A Hypothetical</vt:lpstr>
      <vt:lpstr>Tomorrow’s Vaster Collections</vt:lpstr>
      <vt:lpstr>Myth, Hype, Reality</vt:lpstr>
      <vt:lpstr>More Reality: IR is Hard </vt:lpstr>
      <vt:lpstr>IR is Hard Due to Inherent Ambiguity of Language </vt:lpstr>
      <vt:lpstr>Why is IR hard (cont.) </vt:lpstr>
      <vt:lpstr>  Judge Grimm writing for the U.S. District Court for the District of Maryland</vt:lpstr>
      <vt:lpstr>   Judge Facciola writing for the U.S. District Court for the District of Columbia</vt:lpstr>
      <vt:lpstr>  Judge Peck writing for the U.S. District Court for the Southern District of New York  </vt:lpstr>
      <vt:lpstr>PowerPoint Presentation</vt:lpstr>
      <vt:lpstr>PowerPoint Presentation</vt:lpstr>
      <vt:lpstr>Questions</vt:lpstr>
      <vt:lpstr>PowerPoint Presentation</vt:lpstr>
      <vt:lpstr>Recall &amp; Precision</vt:lpstr>
      <vt:lpstr>Recall &amp; Precision</vt:lpstr>
      <vt:lpstr>Recall &amp; Precision</vt:lpstr>
      <vt:lpstr>Recall &amp; Precision</vt:lpstr>
      <vt:lpstr>What is TREC?</vt:lpstr>
      <vt:lpstr>TREC Legal Track</vt:lpstr>
      <vt:lpstr>  TREC Legal Track: Example of Prior    Year Ad Hoc Topic</vt:lpstr>
      <vt:lpstr>   Beyond Boolean:     getting at the “dark     matter”  (i.e., relevant documents not found by keyword searches alone)</vt:lpstr>
      <vt:lpstr>Nobody Finds Everything</vt:lpstr>
      <vt:lpstr>“Boolean” Searches May Miss A Large Percentage of Relevant Documents</vt:lpstr>
      <vt:lpstr>Boolean v. TREC Systems:  Results of Legal Track Years 1 and 2</vt:lpstr>
      <vt:lpstr>TREC 2009 Legal Track  -Interactive TaskTopics</vt:lpstr>
      <vt:lpstr>TREC 2009 Legal Track  -Interactive TaskTopics (con’t)</vt:lpstr>
      <vt:lpstr>Results from TREC 2009 Legal Interactive Task</vt:lpstr>
      <vt:lpstr> Interactive Task – Results from 2008 &amp; 2009</vt:lpstr>
      <vt:lpstr> Team-Topic Authority (TA Interaction and Effectiveness</vt:lpstr>
      <vt:lpstr>Rate of Appeals and Improvement in Scores</vt:lpstr>
      <vt:lpstr>PowerPoint Presentation</vt:lpstr>
      <vt:lpstr>Findings from the TREC Legal Track</vt:lpstr>
      <vt:lpstr>Beyond Keywords: Alternative Search Methods</vt:lpstr>
      <vt:lpstr>E-discovery Strategies: “Predictive Coding”</vt:lpstr>
      <vt:lpstr>Defining “predictive coding” or “TAR”</vt:lpstr>
      <vt:lpstr>Vector Space Model</vt:lpstr>
      <vt:lpstr>Vector Similarities</vt:lpstr>
      <vt:lpstr>PowerPoint Presentation</vt:lpstr>
      <vt:lpstr>PowerPoint Presentation</vt:lpstr>
      <vt:lpstr>PowerPoint Presentation</vt:lpstr>
      <vt:lpstr>PowerPoint Presentation</vt:lpstr>
      <vt:lpstr>PowerPoint Presentation</vt:lpstr>
      <vt:lpstr>Judicial endorsement of predictive  analytics in document review by Judge Peck in da Silva Moore v. Publicis  Groupe (SDNY Feb. 24, 2012)</vt:lpstr>
      <vt:lpstr>PowerPoint Presentation</vt:lpstr>
      <vt:lpstr>The da Silva Moore Protocol</vt:lpstr>
      <vt:lpstr>Two approaches to selecting the seed set</vt:lpstr>
      <vt:lpstr>Two Important Open Questions as of 2011 When the Legal Track ended</vt:lpstr>
      <vt:lpstr>        G.V. Cormack &amp; M.R. Grossman, Evaluation of Machine-Learning Protocols for Technology-Assisted Review in Electronic Discovery, SIGIR ’14, July 2014 (Gold Coast, Queensland, Australia)</vt:lpstr>
      <vt:lpstr>PowerPoint Presentation</vt:lpstr>
      <vt:lpstr>Black boxes</vt:lpstr>
      <vt:lpstr>To Advance the Cause, Lawyers Should Be Working With Computer ScientistsTo Further Develop Advanced Search Tools For the Future </vt:lpstr>
      <vt:lpstr>PowerPoint Presentation</vt:lpstr>
      <vt:lpstr>References </vt:lpstr>
      <vt:lpstr>PowerPoint Presentation</vt:lpstr>
      <vt:lpstr>PowerPoint Presentation</vt:lpstr>
    </vt:vector>
  </TitlesOfParts>
  <LinksUpToDate>false</LinksUpToDate>
  <SharedDoc>false</SharedDoc>
  <HyperlinkBase>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
  </dc:creator>
  <cp:lastModifiedBy>Baron, Jason R.</cp:lastModifiedBy>
  <cp:revision>1</cp:revision>
  <dcterms:modified xsi:type="dcterms:W3CDTF">2017-02-04T21:33:57Z</dcterms:modified>
</cp:coreProperties>
</file>